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9" r:id="rId4"/>
    <p:sldId id="270" r:id="rId5"/>
    <p:sldId id="260" r:id="rId6"/>
    <p:sldId id="261" r:id="rId7"/>
    <p:sldId id="278" r:id="rId8"/>
    <p:sldId id="274" r:id="rId9"/>
    <p:sldId id="275" r:id="rId10"/>
    <p:sldId id="276" r:id="rId11"/>
    <p:sldId id="277" r:id="rId12"/>
    <p:sldId id="262" r:id="rId13"/>
    <p:sldId id="263" r:id="rId14"/>
    <p:sldId id="264" r:id="rId15"/>
    <p:sldId id="267" r:id="rId16"/>
    <p:sldId id="266" r:id="rId17"/>
    <p:sldId id="268" r:id="rId18"/>
    <p:sldId id="271" r:id="rId19"/>
    <p:sldId id="279" r:id="rId20"/>
    <p:sldId id="280" r:id="rId21"/>
    <p:sldId id="273" r:id="rId22"/>
    <p:sldId id="265" r:id="rId23"/>
    <p:sldId id="272" r:id="rId24"/>
    <p:sldId id="258" r:id="rId25"/>
    <p:sldId id="25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4A1CC1-6AFA-4C0E-B192-1D33371771E6}"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6A395BE-6259-4057-AF16-35A84CF7BE4A}">
      <dgm:prSet/>
      <dgm:spPr/>
      <dgm:t>
        <a:bodyPr/>
        <a:lstStyle/>
        <a:p>
          <a:pPr>
            <a:defRPr cap="all"/>
          </a:pPr>
          <a:r>
            <a:rPr lang="en-US" b="0" i="0"/>
            <a:t>Parkinson's Disease is a progressive neurodegenerative disorder that affects movement control.</a:t>
          </a:r>
          <a:endParaRPr lang="en-US"/>
        </a:p>
      </dgm:t>
    </dgm:pt>
    <dgm:pt modelId="{DCDC13F1-B014-4BB5-B105-F0558EF40928}" type="parTrans" cxnId="{9A55C961-AB3B-4207-A46D-399521F60B59}">
      <dgm:prSet/>
      <dgm:spPr/>
      <dgm:t>
        <a:bodyPr/>
        <a:lstStyle/>
        <a:p>
          <a:endParaRPr lang="en-US"/>
        </a:p>
      </dgm:t>
    </dgm:pt>
    <dgm:pt modelId="{ED3E6D1A-B173-4D04-8B62-6AB212E937AE}" type="sibTrans" cxnId="{9A55C961-AB3B-4207-A46D-399521F60B59}">
      <dgm:prSet/>
      <dgm:spPr/>
      <dgm:t>
        <a:bodyPr/>
        <a:lstStyle/>
        <a:p>
          <a:endParaRPr lang="en-US"/>
        </a:p>
      </dgm:t>
    </dgm:pt>
    <dgm:pt modelId="{98842C4B-1925-4B1F-8B1D-F5BA99C5B0FF}">
      <dgm:prSet/>
      <dgm:spPr/>
      <dgm:t>
        <a:bodyPr/>
        <a:lstStyle/>
        <a:p>
          <a:pPr>
            <a:defRPr cap="all"/>
          </a:pPr>
          <a:r>
            <a:rPr lang="en-US" b="0" i="0"/>
            <a:t>Common symptoms include tremors, bradykinesia (slowness of movement), muscle stiffness, and postural instability.</a:t>
          </a:r>
          <a:endParaRPr lang="en-US"/>
        </a:p>
      </dgm:t>
    </dgm:pt>
    <dgm:pt modelId="{5791C0F7-730D-4BCC-8E10-D7B767F9B640}" type="parTrans" cxnId="{68E06A27-C3E9-40F0-B8BE-E5420CD5FA31}">
      <dgm:prSet/>
      <dgm:spPr/>
      <dgm:t>
        <a:bodyPr/>
        <a:lstStyle/>
        <a:p>
          <a:endParaRPr lang="en-US"/>
        </a:p>
      </dgm:t>
    </dgm:pt>
    <dgm:pt modelId="{FB96065A-8472-4373-BF16-D7A8FC3AAD04}" type="sibTrans" cxnId="{68E06A27-C3E9-40F0-B8BE-E5420CD5FA31}">
      <dgm:prSet/>
      <dgm:spPr/>
      <dgm:t>
        <a:bodyPr/>
        <a:lstStyle/>
        <a:p>
          <a:endParaRPr lang="en-US"/>
        </a:p>
      </dgm:t>
    </dgm:pt>
    <dgm:pt modelId="{5BBF2970-46FF-4AB1-A1A2-B4EB9ACE8EB9}">
      <dgm:prSet/>
      <dgm:spPr/>
      <dgm:t>
        <a:bodyPr/>
        <a:lstStyle/>
        <a:p>
          <a:pPr>
            <a:defRPr cap="all"/>
          </a:pPr>
          <a:r>
            <a:rPr lang="en-US" b="0" i="0"/>
            <a:t>PD results from the loss of dopamine-producing brain cells, leading to motor and non-motor symptoms.</a:t>
          </a:r>
          <a:endParaRPr lang="en-US"/>
        </a:p>
      </dgm:t>
    </dgm:pt>
    <dgm:pt modelId="{64DCC724-6F90-4EF8-96D8-1619CF375A4D}" type="parTrans" cxnId="{D1839454-2AF8-41E0-86D7-6D92514FEDFD}">
      <dgm:prSet/>
      <dgm:spPr/>
      <dgm:t>
        <a:bodyPr/>
        <a:lstStyle/>
        <a:p>
          <a:endParaRPr lang="en-US"/>
        </a:p>
      </dgm:t>
    </dgm:pt>
    <dgm:pt modelId="{D030535F-81CB-4F77-82D5-0E4DF760AD42}" type="sibTrans" cxnId="{D1839454-2AF8-41E0-86D7-6D92514FEDFD}">
      <dgm:prSet/>
      <dgm:spPr/>
      <dgm:t>
        <a:bodyPr/>
        <a:lstStyle/>
        <a:p>
          <a:endParaRPr lang="en-US"/>
        </a:p>
      </dgm:t>
    </dgm:pt>
    <dgm:pt modelId="{5A4D8518-CA80-419D-AFE7-C8A829348F56}" type="pres">
      <dgm:prSet presAssocID="{D04A1CC1-6AFA-4C0E-B192-1D33371771E6}" presName="root" presStyleCnt="0">
        <dgm:presLayoutVars>
          <dgm:dir/>
          <dgm:resizeHandles val="exact"/>
        </dgm:presLayoutVars>
      </dgm:prSet>
      <dgm:spPr/>
    </dgm:pt>
    <dgm:pt modelId="{7286303D-0089-4352-B2E5-3233802AADC6}" type="pres">
      <dgm:prSet presAssocID="{76A395BE-6259-4057-AF16-35A84CF7BE4A}" presName="compNode" presStyleCnt="0"/>
      <dgm:spPr/>
    </dgm:pt>
    <dgm:pt modelId="{F24FD16F-A4FE-4C4D-9C9D-3E3712FDF5E5}" type="pres">
      <dgm:prSet presAssocID="{76A395BE-6259-4057-AF16-35A84CF7BE4A}" presName="iconBgRect" presStyleLbl="bgShp" presStyleIdx="0" presStyleCnt="3"/>
      <dgm:spPr/>
    </dgm:pt>
    <dgm:pt modelId="{582BB882-E363-415F-802D-11CA2C8954F7}" type="pres">
      <dgm:prSet presAssocID="{76A395BE-6259-4057-AF16-35A84CF7BE4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in head"/>
        </a:ext>
      </dgm:extLst>
    </dgm:pt>
    <dgm:pt modelId="{DF8EF436-9E3C-4B9D-9A79-5D8DBCADDAD3}" type="pres">
      <dgm:prSet presAssocID="{76A395BE-6259-4057-AF16-35A84CF7BE4A}" presName="spaceRect" presStyleCnt="0"/>
      <dgm:spPr/>
    </dgm:pt>
    <dgm:pt modelId="{01AFAF57-DB1A-49E9-B6E3-83F2D4DEE1CE}" type="pres">
      <dgm:prSet presAssocID="{76A395BE-6259-4057-AF16-35A84CF7BE4A}" presName="textRect" presStyleLbl="revTx" presStyleIdx="0" presStyleCnt="3">
        <dgm:presLayoutVars>
          <dgm:chMax val="1"/>
          <dgm:chPref val="1"/>
        </dgm:presLayoutVars>
      </dgm:prSet>
      <dgm:spPr/>
    </dgm:pt>
    <dgm:pt modelId="{9EF467A0-ECBB-4CE9-9422-EF31C4C48AA9}" type="pres">
      <dgm:prSet presAssocID="{ED3E6D1A-B173-4D04-8B62-6AB212E937AE}" presName="sibTrans" presStyleCnt="0"/>
      <dgm:spPr/>
    </dgm:pt>
    <dgm:pt modelId="{96CB7B61-AE2D-490A-858A-AFC1E92E9315}" type="pres">
      <dgm:prSet presAssocID="{98842C4B-1925-4B1F-8B1D-F5BA99C5B0FF}" presName="compNode" presStyleCnt="0"/>
      <dgm:spPr/>
    </dgm:pt>
    <dgm:pt modelId="{14986850-9FBE-4D28-A429-02A0FBFB099D}" type="pres">
      <dgm:prSet presAssocID="{98842C4B-1925-4B1F-8B1D-F5BA99C5B0FF}" presName="iconBgRect" presStyleLbl="bgShp" presStyleIdx="1" presStyleCnt="3"/>
      <dgm:spPr/>
    </dgm:pt>
    <dgm:pt modelId="{7FEC4CE4-A63B-4F98-8A85-E2651B172F81}" type="pres">
      <dgm:prSet presAssocID="{98842C4B-1925-4B1F-8B1D-F5BA99C5B0F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uscle Arm"/>
        </a:ext>
      </dgm:extLst>
    </dgm:pt>
    <dgm:pt modelId="{CFA1DFB7-4E6F-4B92-B7B4-0A3D20394A73}" type="pres">
      <dgm:prSet presAssocID="{98842C4B-1925-4B1F-8B1D-F5BA99C5B0FF}" presName="spaceRect" presStyleCnt="0"/>
      <dgm:spPr/>
    </dgm:pt>
    <dgm:pt modelId="{B72A633C-E06B-44AB-A4E9-64203AA701A0}" type="pres">
      <dgm:prSet presAssocID="{98842C4B-1925-4B1F-8B1D-F5BA99C5B0FF}" presName="textRect" presStyleLbl="revTx" presStyleIdx="1" presStyleCnt="3">
        <dgm:presLayoutVars>
          <dgm:chMax val="1"/>
          <dgm:chPref val="1"/>
        </dgm:presLayoutVars>
      </dgm:prSet>
      <dgm:spPr/>
    </dgm:pt>
    <dgm:pt modelId="{84DD40C7-B9D9-4C4D-98CD-A78A4B04D453}" type="pres">
      <dgm:prSet presAssocID="{FB96065A-8472-4373-BF16-D7A8FC3AAD04}" presName="sibTrans" presStyleCnt="0"/>
      <dgm:spPr/>
    </dgm:pt>
    <dgm:pt modelId="{33949116-46A3-4932-8276-24F640A33202}" type="pres">
      <dgm:prSet presAssocID="{5BBF2970-46FF-4AB1-A1A2-B4EB9ACE8EB9}" presName="compNode" presStyleCnt="0"/>
      <dgm:spPr/>
    </dgm:pt>
    <dgm:pt modelId="{D05E6BCC-CC40-46CD-B891-A6776A729CAB}" type="pres">
      <dgm:prSet presAssocID="{5BBF2970-46FF-4AB1-A1A2-B4EB9ACE8EB9}" presName="iconBgRect" presStyleLbl="bgShp" presStyleIdx="2" presStyleCnt="3"/>
      <dgm:spPr/>
    </dgm:pt>
    <dgm:pt modelId="{BA203F1A-C267-4D2A-996D-8965EAD279C4}" type="pres">
      <dgm:prSet presAssocID="{5BBF2970-46FF-4AB1-A1A2-B4EB9ACE8EB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6B43318B-31CA-46AA-BE45-48291B0A8C83}" type="pres">
      <dgm:prSet presAssocID="{5BBF2970-46FF-4AB1-A1A2-B4EB9ACE8EB9}" presName="spaceRect" presStyleCnt="0"/>
      <dgm:spPr/>
    </dgm:pt>
    <dgm:pt modelId="{B1F35120-88A0-438D-B1BE-EEB945EF8FDD}" type="pres">
      <dgm:prSet presAssocID="{5BBF2970-46FF-4AB1-A1A2-B4EB9ACE8EB9}" presName="textRect" presStyleLbl="revTx" presStyleIdx="2" presStyleCnt="3">
        <dgm:presLayoutVars>
          <dgm:chMax val="1"/>
          <dgm:chPref val="1"/>
        </dgm:presLayoutVars>
      </dgm:prSet>
      <dgm:spPr/>
    </dgm:pt>
  </dgm:ptLst>
  <dgm:cxnLst>
    <dgm:cxn modelId="{68E06A27-C3E9-40F0-B8BE-E5420CD5FA31}" srcId="{D04A1CC1-6AFA-4C0E-B192-1D33371771E6}" destId="{98842C4B-1925-4B1F-8B1D-F5BA99C5B0FF}" srcOrd="1" destOrd="0" parTransId="{5791C0F7-730D-4BCC-8E10-D7B767F9B640}" sibTransId="{FB96065A-8472-4373-BF16-D7A8FC3AAD04}"/>
    <dgm:cxn modelId="{9A55C961-AB3B-4207-A46D-399521F60B59}" srcId="{D04A1CC1-6AFA-4C0E-B192-1D33371771E6}" destId="{76A395BE-6259-4057-AF16-35A84CF7BE4A}" srcOrd="0" destOrd="0" parTransId="{DCDC13F1-B014-4BB5-B105-F0558EF40928}" sibTransId="{ED3E6D1A-B173-4D04-8B62-6AB212E937AE}"/>
    <dgm:cxn modelId="{1378DF52-4C17-40E2-A779-D14B57F0D7CC}" type="presOf" srcId="{98842C4B-1925-4B1F-8B1D-F5BA99C5B0FF}" destId="{B72A633C-E06B-44AB-A4E9-64203AA701A0}" srcOrd="0" destOrd="0" presId="urn:microsoft.com/office/officeart/2018/5/layout/IconCircleLabelList"/>
    <dgm:cxn modelId="{D1839454-2AF8-41E0-86D7-6D92514FEDFD}" srcId="{D04A1CC1-6AFA-4C0E-B192-1D33371771E6}" destId="{5BBF2970-46FF-4AB1-A1A2-B4EB9ACE8EB9}" srcOrd="2" destOrd="0" parTransId="{64DCC724-6F90-4EF8-96D8-1619CF375A4D}" sibTransId="{D030535F-81CB-4F77-82D5-0E4DF760AD42}"/>
    <dgm:cxn modelId="{5BF08277-36AE-4682-8777-11E8CBAA425F}" type="presOf" srcId="{D04A1CC1-6AFA-4C0E-B192-1D33371771E6}" destId="{5A4D8518-CA80-419D-AFE7-C8A829348F56}" srcOrd="0" destOrd="0" presId="urn:microsoft.com/office/officeart/2018/5/layout/IconCircleLabelList"/>
    <dgm:cxn modelId="{923A9896-9BD1-4E3B-AB09-9E69539D96F1}" type="presOf" srcId="{76A395BE-6259-4057-AF16-35A84CF7BE4A}" destId="{01AFAF57-DB1A-49E9-B6E3-83F2D4DEE1CE}" srcOrd="0" destOrd="0" presId="urn:microsoft.com/office/officeart/2018/5/layout/IconCircleLabelList"/>
    <dgm:cxn modelId="{2BD3B8E9-8010-4BA1-B642-EF652E6DA9CD}" type="presOf" srcId="{5BBF2970-46FF-4AB1-A1A2-B4EB9ACE8EB9}" destId="{B1F35120-88A0-438D-B1BE-EEB945EF8FDD}" srcOrd="0" destOrd="0" presId="urn:microsoft.com/office/officeart/2018/5/layout/IconCircleLabelList"/>
    <dgm:cxn modelId="{2B616015-D03C-4F91-993F-CEBB7F0379DE}" type="presParOf" srcId="{5A4D8518-CA80-419D-AFE7-C8A829348F56}" destId="{7286303D-0089-4352-B2E5-3233802AADC6}" srcOrd="0" destOrd="0" presId="urn:microsoft.com/office/officeart/2018/5/layout/IconCircleLabelList"/>
    <dgm:cxn modelId="{97B8936C-BD47-4512-BC58-5A6A448BDCB4}" type="presParOf" srcId="{7286303D-0089-4352-B2E5-3233802AADC6}" destId="{F24FD16F-A4FE-4C4D-9C9D-3E3712FDF5E5}" srcOrd="0" destOrd="0" presId="urn:microsoft.com/office/officeart/2018/5/layout/IconCircleLabelList"/>
    <dgm:cxn modelId="{E9F1F987-DB8C-4799-9689-376A60B63E5C}" type="presParOf" srcId="{7286303D-0089-4352-B2E5-3233802AADC6}" destId="{582BB882-E363-415F-802D-11CA2C8954F7}" srcOrd="1" destOrd="0" presId="urn:microsoft.com/office/officeart/2018/5/layout/IconCircleLabelList"/>
    <dgm:cxn modelId="{3DC95752-85CA-41CE-9EB0-1443F9371ED2}" type="presParOf" srcId="{7286303D-0089-4352-B2E5-3233802AADC6}" destId="{DF8EF436-9E3C-4B9D-9A79-5D8DBCADDAD3}" srcOrd="2" destOrd="0" presId="urn:microsoft.com/office/officeart/2018/5/layout/IconCircleLabelList"/>
    <dgm:cxn modelId="{F44E2AB4-F867-4E26-BC98-C4FB5E217DF5}" type="presParOf" srcId="{7286303D-0089-4352-B2E5-3233802AADC6}" destId="{01AFAF57-DB1A-49E9-B6E3-83F2D4DEE1CE}" srcOrd="3" destOrd="0" presId="urn:microsoft.com/office/officeart/2018/5/layout/IconCircleLabelList"/>
    <dgm:cxn modelId="{38513132-FB32-4CF7-9986-21BBE2CB3761}" type="presParOf" srcId="{5A4D8518-CA80-419D-AFE7-C8A829348F56}" destId="{9EF467A0-ECBB-4CE9-9422-EF31C4C48AA9}" srcOrd="1" destOrd="0" presId="urn:microsoft.com/office/officeart/2018/5/layout/IconCircleLabelList"/>
    <dgm:cxn modelId="{C173E6F7-00E7-4153-9328-4020746A8554}" type="presParOf" srcId="{5A4D8518-CA80-419D-AFE7-C8A829348F56}" destId="{96CB7B61-AE2D-490A-858A-AFC1E92E9315}" srcOrd="2" destOrd="0" presId="urn:microsoft.com/office/officeart/2018/5/layout/IconCircleLabelList"/>
    <dgm:cxn modelId="{B04CC13E-86AE-4BFF-9FA8-73A8477DABDB}" type="presParOf" srcId="{96CB7B61-AE2D-490A-858A-AFC1E92E9315}" destId="{14986850-9FBE-4D28-A429-02A0FBFB099D}" srcOrd="0" destOrd="0" presId="urn:microsoft.com/office/officeart/2018/5/layout/IconCircleLabelList"/>
    <dgm:cxn modelId="{9751AC7B-BA78-460C-A3E3-6EFC73708390}" type="presParOf" srcId="{96CB7B61-AE2D-490A-858A-AFC1E92E9315}" destId="{7FEC4CE4-A63B-4F98-8A85-E2651B172F81}" srcOrd="1" destOrd="0" presId="urn:microsoft.com/office/officeart/2018/5/layout/IconCircleLabelList"/>
    <dgm:cxn modelId="{8987783A-DA94-42C2-9326-B5C69760089A}" type="presParOf" srcId="{96CB7B61-AE2D-490A-858A-AFC1E92E9315}" destId="{CFA1DFB7-4E6F-4B92-B7B4-0A3D20394A73}" srcOrd="2" destOrd="0" presId="urn:microsoft.com/office/officeart/2018/5/layout/IconCircleLabelList"/>
    <dgm:cxn modelId="{019F0B42-7293-459B-ACBF-DB79A7FB24FC}" type="presParOf" srcId="{96CB7B61-AE2D-490A-858A-AFC1E92E9315}" destId="{B72A633C-E06B-44AB-A4E9-64203AA701A0}" srcOrd="3" destOrd="0" presId="urn:microsoft.com/office/officeart/2018/5/layout/IconCircleLabelList"/>
    <dgm:cxn modelId="{B5C5307A-95B0-458C-853D-F2427A874551}" type="presParOf" srcId="{5A4D8518-CA80-419D-AFE7-C8A829348F56}" destId="{84DD40C7-B9D9-4C4D-98CD-A78A4B04D453}" srcOrd="3" destOrd="0" presId="urn:microsoft.com/office/officeart/2018/5/layout/IconCircleLabelList"/>
    <dgm:cxn modelId="{39CF512A-C7E5-4F5C-9114-1D0BDFC0D0C8}" type="presParOf" srcId="{5A4D8518-CA80-419D-AFE7-C8A829348F56}" destId="{33949116-46A3-4932-8276-24F640A33202}" srcOrd="4" destOrd="0" presId="urn:microsoft.com/office/officeart/2018/5/layout/IconCircleLabelList"/>
    <dgm:cxn modelId="{23A82881-D418-482E-BCEE-D569948BD6A2}" type="presParOf" srcId="{33949116-46A3-4932-8276-24F640A33202}" destId="{D05E6BCC-CC40-46CD-B891-A6776A729CAB}" srcOrd="0" destOrd="0" presId="urn:microsoft.com/office/officeart/2018/5/layout/IconCircleLabelList"/>
    <dgm:cxn modelId="{BF49A470-DF59-454C-B364-081333408A2F}" type="presParOf" srcId="{33949116-46A3-4932-8276-24F640A33202}" destId="{BA203F1A-C267-4D2A-996D-8965EAD279C4}" srcOrd="1" destOrd="0" presId="urn:microsoft.com/office/officeart/2018/5/layout/IconCircleLabelList"/>
    <dgm:cxn modelId="{896D184E-E0F1-4557-873C-9CBEA798D6DC}" type="presParOf" srcId="{33949116-46A3-4932-8276-24F640A33202}" destId="{6B43318B-31CA-46AA-BE45-48291B0A8C83}" srcOrd="2" destOrd="0" presId="urn:microsoft.com/office/officeart/2018/5/layout/IconCircleLabelList"/>
    <dgm:cxn modelId="{EA3EE3CB-1674-47CA-B656-6CAF7CE5F4CF}" type="presParOf" srcId="{33949116-46A3-4932-8276-24F640A33202}" destId="{B1F35120-88A0-438D-B1BE-EEB945EF8FD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6A0E05-0130-439E-BF48-1C43EDC26DB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92D593C-C281-469A-BAA6-984424A4B1BA}">
      <dgm:prSet/>
      <dgm:spPr/>
      <dgm:t>
        <a:bodyPr/>
        <a:lstStyle/>
        <a:p>
          <a:r>
            <a:rPr lang="en-US" b="0" i="0"/>
            <a:t>Tree-based:</a:t>
          </a:r>
          <a:endParaRPr lang="en-US"/>
        </a:p>
      </dgm:t>
    </dgm:pt>
    <dgm:pt modelId="{94BEEF52-30E2-47B8-A314-5DFCBF867FA4}" type="parTrans" cxnId="{266B20D9-6D41-41E5-A35A-E343BDEEF159}">
      <dgm:prSet/>
      <dgm:spPr/>
      <dgm:t>
        <a:bodyPr/>
        <a:lstStyle/>
        <a:p>
          <a:endParaRPr lang="en-US"/>
        </a:p>
      </dgm:t>
    </dgm:pt>
    <dgm:pt modelId="{3E8166CD-3960-4033-9E33-99DA3130D198}" type="sibTrans" cxnId="{266B20D9-6D41-41E5-A35A-E343BDEEF159}">
      <dgm:prSet/>
      <dgm:spPr/>
      <dgm:t>
        <a:bodyPr/>
        <a:lstStyle/>
        <a:p>
          <a:endParaRPr lang="en-US"/>
        </a:p>
      </dgm:t>
    </dgm:pt>
    <dgm:pt modelId="{FA98C1CF-A55D-49F6-81E0-168D02EEE90E}">
      <dgm:prSet/>
      <dgm:spPr/>
      <dgm:t>
        <a:bodyPr/>
        <a:lstStyle/>
        <a:p>
          <a:r>
            <a:rPr lang="en-US" b="0" i="0"/>
            <a:t>motor_UPDRS: 0.909069</a:t>
          </a:r>
          <a:endParaRPr lang="en-US"/>
        </a:p>
      </dgm:t>
    </dgm:pt>
    <dgm:pt modelId="{32880497-5233-469C-94AF-E719F87FE41E}" type="parTrans" cxnId="{92A41816-B148-48A2-BC8C-89E1C353587B}">
      <dgm:prSet/>
      <dgm:spPr/>
      <dgm:t>
        <a:bodyPr/>
        <a:lstStyle/>
        <a:p>
          <a:endParaRPr lang="en-US"/>
        </a:p>
      </dgm:t>
    </dgm:pt>
    <dgm:pt modelId="{3B2AC6DA-3904-4127-AA02-A6D1BF677145}" type="sibTrans" cxnId="{92A41816-B148-48A2-BC8C-89E1C353587B}">
      <dgm:prSet/>
      <dgm:spPr/>
      <dgm:t>
        <a:bodyPr/>
        <a:lstStyle/>
        <a:p>
          <a:endParaRPr lang="en-US"/>
        </a:p>
      </dgm:t>
    </dgm:pt>
    <dgm:pt modelId="{B74C387A-15C3-4DE1-8F07-12ED71D0C885}">
      <dgm:prSet/>
      <dgm:spPr/>
      <dgm:t>
        <a:bodyPr/>
        <a:lstStyle/>
        <a:p>
          <a:r>
            <a:rPr lang="en-US" b="0" i="0"/>
            <a:t>age: 0.031284</a:t>
          </a:r>
          <a:endParaRPr lang="en-US"/>
        </a:p>
      </dgm:t>
    </dgm:pt>
    <dgm:pt modelId="{13921131-A0C9-4865-BC97-F8926131BBDC}" type="parTrans" cxnId="{87603A53-511E-47DE-9B5C-46C91EE9E7AA}">
      <dgm:prSet/>
      <dgm:spPr/>
      <dgm:t>
        <a:bodyPr/>
        <a:lstStyle/>
        <a:p>
          <a:endParaRPr lang="en-US"/>
        </a:p>
      </dgm:t>
    </dgm:pt>
    <dgm:pt modelId="{5374830A-799F-454C-BE46-8A5ECFBFB94C}" type="sibTrans" cxnId="{87603A53-511E-47DE-9B5C-46C91EE9E7AA}">
      <dgm:prSet/>
      <dgm:spPr/>
      <dgm:t>
        <a:bodyPr/>
        <a:lstStyle/>
        <a:p>
          <a:endParaRPr lang="en-US"/>
        </a:p>
      </dgm:t>
    </dgm:pt>
    <dgm:pt modelId="{2264520B-246C-4523-B776-D1152AEC92C2}">
      <dgm:prSet/>
      <dgm:spPr/>
      <dgm:t>
        <a:bodyPr/>
        <a:lstStyle/>
        <a:p>
          <a:r>
            <a:rPr lang="en-US" b="0" i="0"/>
            <a:t>test_time: 0.012776</a:t>
          </a:r>
          <a:endParaRPr lang="en-US"/>
        </a:p>
      </dgm:t>
    </dgm:pt>
    <dgm:pt modelId="{705A75FB-FD5D-468D-8F46-8B5BD08D83DF}" type="parTrans" cxnId="{F380DB16-9747-4AEB-A53D-383B05674A32}">
      <dgm:prSet/>
      <dgm:spPr/>
      <dgm:t>
        <a:bodyPr/>
        <a:lstStyle/>
        <a:p>
          <a:endParaRPr lang="en-US"/>
        </a:p>
      </dgm:t>
    </dgm:pt>
    <dgm:pt modelId="{585305F7-D538-44E0-B5A8-0305CAAE41AC}" type="sibTrans" cxnId="{F380DB16-9747-4AEB-A53D-383B05674A32}">
      <dgm:prSet/>
      <dgm:spPr/>
      <dgm:t>
        <a:bodyPr/>
        <a:lstStyle/>
        <a:p>
          <a:endParaRPr lang="en-US"/>
        </a:p>
      </dgm:t>
    </dgm:pt>
    <dgm:pt modelId="{EEB8B207-99CA-4A2B-B53C-FF25BCC3306C}">
      <dgm:prSet/>
      <dgm:spPr/>
      <dgm:t>
        <a:bodyPr/>
        <a:lstStyle/>
        <a:p>
          <a:r>
            <a:rPr lang="en-US" b="0" i="0"/>
            <a:t>sex: 0.004734</a:t>
          </a:r>
          <a:endParaRPr lang="en-US"/>
        </a:p>
      </dgm:t>
    </dgm:pt>
    <dgm:pt modelId="{4814F5CF-D877-404D-A7D0-0FBA912392B2}" type="parTrans" cxnId="{17583390-43D9-41F2-B1A2-FFE53F3C8421}">
      <dgm:prSet/>
      <dgm:spPr/>
      <dgm:t>
        <a:bodyPr/>
        <a:lstStyle/>
        <a:p>
          <a:endParaRPr lang="en-US"/>
        </a:p>
      </dgm:t>
    </dgm:pt>
    <dgm:pt modelId="{B8981E47-6557-4B61-9DB3-C20C76704FE9}" type="sibTrans" cxnId="{17583390-43D9-41F2-B1A2-FFE53F3C8421}">
      <dgm:prSet/>
      <dgm:spPr/>
      <dgm:t>
        <a:bodyPr/>
        <a:lstStyle/>
        <a:p>
          <a:endParaRPr lang="en-US"/>
        </a:p>
      </dgm:t>
    </dgm:pt>
    <dgm:pt modelId="{FD7A4C93-8518-48F7-88EF-2B1AABFEA7CC}">
      <dgm:prSet/>
      <dgm:spPr/>
      <dgm:t>
        <a:bodyPr/>
        <a:lstStyle/>
        <a:p>
          <a:r>
            <a:rPr lang="en-US" b="0" i="0"/>
            <a:t>Shimmer:APQ11: 0.002643 ...</a:t>
          </a:r>
          <a:endParaRPr lang="en-US"/>
        </a:p>
      </dgm:t>
    </dgm:pt>
    <dgm:pt modelId="{75FEA17A-3786-49DD-B6C9-527E25E3C043}" type="parTrans" cxnId="{4AF737AC-ABF3-4151-919F-4B781B43FA20}">
      <dgm:prSet/>
      <dgm:spPr/>
      <dgm:t>
        <a:bodyPr/>
        <a:lstStyle/>
        <a:p>
          <a:endParaRPr lang="en-US"/>
        </a:p>
      </dgm:t>
    </dgm:pt>
    <dgm:pt modelId="{969D0968-EA02-44E4-AD1C-FC97677117F2}" type="sibTrans" cxnId="{4AF737AC-ABF3-4151-919F-4B781B43FA20}">
      <dgm:prSet/>
      <dgm:spPr/>
      <dgm:t>
        <a:bodyPr/>
        <a:lstStyle/>
        <a:p>
          <a:endParaRPr lang="en-US"/>
        </a:p>
      </dgm:t>
    </dgm:pt>
    <dgm:pt modelId="{29D2DF42-562E-4338-8444-B3D300A0850E}">
      <dgm:prSet/>
      <dgm:spPr/>
      <dgm:t>
        <a:bodyPr/>
        <a:lstStyle/>
        <a:p>
          <a:r>
            <a:rPr lang="en-US" b="0" i="0"/>
            <a:t>Lasso:</a:t>
          </a:r>
          <a:endParaRPr lang="en-US"/>
        </a:p>
      </dgm:t>
    </dgm:pt>
    <dgm:pt modelId="{A94C2E40-077F-4952-B7A5-A8998F02A717}" type="parTrans" cxnId="{594FC0CD-A85D-4B5E-B888-47473B806AE9}">
      <dgm:prSet/>
      <dgm:spPr/>
      <dgm:t>
        <a:bodyPr/>
        <a:lstStyle/>
        <a:p>
          <a:endParaRPr lang="en-US"/>
        </a:p>
      </dgm:t>
    </dgm:pt>
    <dgm:pt modelId="{4A25F162-F0EF-4429-BEC1-D67A19D3E116}" type="sibTrans" cxnId="{594FC0CD-A85D-4B5E-B888-47473B806AE9}">
      <dgm:prSet/>
      <dgm:spPr/>
      <dgm:t>
        <a:bodyPr/>
        <a:lstStyle/>
        <a:p>
          <a:endParaRPr lang="en-US"/>
        </a:p>
      </dgm:t>
    </dgm:pt>
    <dgm:pt modelId="{ED28D510-F0C2-4846-B70E-58B90FE7C003}">
      <dgm:prSet/>
      <dgm:spPr/>
      <dgm:t>
        <a:bodyPr/>
        <a:lstStyle/>
        <a:p>
          <a:r>
            <a:rPr lang="en-US" b="0" i="0"/>
            <a:t>motor_UPDRS: 1.222791</a:t>
          </a:r>
          <a:endParaRPr lang="en-US"/>
        </a:p>
      </dgm:t>
    </dgm:pt>
    <dgm:pt modelId="{6788ACEE-E5F3-41F4-BF62-91EA8C31D742}" type="parTrans" cxnId="{D9D41F97-F2F0-4E69-B349-E5D57F16F6A2}">
      <dgm:prSet/>
      <dgm:spPr/>
      <dgm:t>
        <a:bodyPr/>
        <a:lstStyle/>
        <a:p>
          <a:endParaRPr lang="en-US"/>
        </a:p>
      </dgm:t>
    </dgm:pt>
    <dgm:pt modelId="{BAFCB3C1-EF2B-44E3-8FD5-C08BA3CEA36C}" type="sibTrans" cxnId="{D9D41F97-F2F0-4E69-B349-E5D57F16F6A2}">
      <dgm:prSet/>
      <dgm:spPr/>
      <dgm:t>
        <a:bodyPr/>
        <a:lstStyle/>
        <a:p>
          <a:endParaRPr lang="en-US"/>
        </a:p>
      </dgm:t>
    </dgm:pt>
    <dgm:pt modelId="{9B548EA2-1CDC-4F6D-9235-9B847C2205F0}">
      <dgm:prSet/>
      <dgm:spPr/>
      <dgm:t>
        <a:bodyPr/>
        <a:lstStyle/>
        <a:p>
          <a:r>
            <a:rPr lang="en-US" b="0" i="0"/>
            <a:t>sex_0: 0.578398</a:t>
          </a:r>
          <a:endParaRPr lang="en-US"/>
        </a:p>
      </dgm:t>
    </dgm:pt>
    <dgm:pt modelId="{5738A2A4-2A49-483B-8FF7-479C66F11799}" type="parTrans" cxnId="{44DBA97E-84AE-42B8-A67D-CCB2829E0EA5}">
      <dgm:prSet/>
      <dgm:spPr/>
      <dgm:t>
        <a:bodyPr/>
        <a:lstStyle/>
        <a:p>
          <a:endParaRPr lang="en-US"/>
        </a:p>
      </dgm:t>
    </dgm:pt>
    <dgm:pt modelId="{F54E7C27-F62D-4397-B6E7-318B83179128}" type="sibTrans" cxnId="{44DBA97E-84AE-42B8-A67D-CCB2829E0EA5}">
      <dgm:prSet/>
      <dgm:spPr/>
      <dgm:t>
        <a:bodyPr/>
        <a:lstStyle/>
        <a:p>
          <a:endParaRPr lang="en-US"/>
        </a:p>
      </dgm:t>
    </dgm:pt>
    <dgm:pt modelId="{BA678622-3B01-4793-8EDE-E03635BCE259}">
      <dgm:prSet/>
      <dgm:spPr/>
      <dgm:t>
        <a:bodyPr/>
        <a:lstStyle/>
        <a:p>
          <a:r>
            <a:rPr lang="en-US" b="0" i="0"/>
            <a:t>sex_1: 0.578043</a:t>
          </a:r>
          <a:endParaRPr lang="en-US"/>
        </a:p>
      </dgm:t>
    </dgm:pt>
    <dgm:pt modelId="{4A2EBE54-70C2-4E66-81F8-BAF61E0413A6}" type="parTrans" cxnId="{38B12814-92B2-4ACE-A264-34E7EE2CD5AF}">
      <dgm:prSet/>
      <dgm:spPr/>
      <dgm:t>
        <a:bodyPr/>
        <a:lstStyle/>
        <a:p>
          <a:endParaRPr lang="en-US"/>
        </a:p>
      </dgm:t>
    </dgm:pt>
    <dgm:pt modelId="{D38D4206-8D29-4654-88DC-E7A5BEBADF49}" type="sibTrans" cxnId="{38B12814-92B2-4ACE-A264-34E7EE2CD5AF}">
      <dgm:prSet/>
      <dgm:spPr/>
      <dgm:t>
        <a:bodyPr/>
        <a:lstStyle/>
        <a:p>
          <a:endParaRPr lang="en-US"/>
        </a:p>
      </dgm:t>
    </dgm:pt>
    <dgm:pt modelId="{BF8F64DA-183F-4D0E-80D2-9D8F4A1C6568}">
      <dgm:prSet/>
      <dgm:spPr/>
      <dgm:t>
        <a:bodyPr/>
        <a:lstStyle/>
        <a:p>
          <a:r>
            <a:rPr lang="en-US" b="0" i="0"/>
            <a:t>age: 0.058842</a:t>
          </a:r>
          <a:endParaRPr lang="en-US"/>
        </a:p>
      </dgm:t>
    </dgm:pt>
    <dgm:pt modelId="{340908D2-BCD8-4E75-ABC1-9F759A40C770}" type="parTrans" cxnId="{1E673596-B486-4614-8FD4-3E5029D2B1FC}">
      <dgm:prSet/>
      <dgm:spPr/>
      <dgm:t>
        <a:bodyPr/>
        <a:lstStyle/>
        <a:p>
          <a:endParaRPr lang="en-US"/>
        </a:p>
      </dgm:t>
    </dgm:pt>
    <dgm:pt modelId="{72F2E7C6-7F96-4D9D-BE14-F372FCB3BBC6}" type="sibTrans" cxnId="{1E673596-B486-4614-8FD4-3E5029D2B1FC}">
      <dgm:prSet/>
      <dgm:spPr/>
      <dgm:t>
        <a:bodyPr/>
        <a:lstStyle/>
        <a:p>
          <a:endParaRPr lang="en-US"/>
        </a:p>
      </dgm:t>
    </dgm:pt>
    <dgm:pt modelId="{873F5445-3A14-4A8E-A93E-6FAD14F9AA32}">
      <dgm:prSet/>
      <dgm:spPr/>
      <dgm:t>
        <a:bodyPr/>
        <a:lstStyle/>
        <a:p>
          <a:r>
            <a:rPr lang="en-US" b="0" i="0"/>
            <a:t>HNR: 0.020882 ...</a:t>
          </a:r>
          <a:endParaRPr lang="en-US"/>
        </a:p>
      </dgm:t>
    </dgm:pt>
    <dgm:pt modelId="{48DBA637-874B-4F8C-AA21-A2B122E76606}" type="parTrans" cxnId="{724DCE23-A05E-48CD-A58A-8C7B7A6E5E17}">
      <dgm:prSet/>
      <dgm:spPr/>
      <dgm:t>
        <a:bodyPr/>
        <a:lstStyle/>
        <a:p>
          <a:endParaRPr lang="en-US"/>
        </a:p>
      </dgm:t>
    </dgm:pt>
    <dgm:pt modelId="{2CFAFE0C-E66E-4BCE-9B5B-E481D3B946E2}" type="sibTrans" cxnId="{724DCE23-A05E-48CD-A58A-8C7B7A6E5E17}">
      <dgm:prSet/>
      <dgm:spPr/>
      <dgm:t>
        <a:bodyPr/>
        <a:lstStyle/>
        <a:p>
          <a:endParaRPr lang="en-US"/>
        </a:p>
      </dgm:t>
    </dgm:pt>
    <dgm:pt modelId="{7F1CB278-263B-4B93-8DE6-AADB97192F44}">
      <dgm:prSet/>
      <dgm:spPr/>
      <dgm:t>
        <a:bodyPr/>
        <a:lstStyle/>
        <a:p>
          <a:r>
            <a:rPr lang="en-US" b="0" i="0"/>
            <a:t>Most influential features:</a:t>
          </a:r>
          <a:endParaRPr lang="en-US"/>
        </a:p>
      </dgm:t>
    </dgm:pt>
    <dgm:pt modelId="{B094535D-9EF1-4603-9E35-7985B5D70B4B}" type="parTrans" cxnId="{B9B6F587-8E8E-4C52-B9A0-DBA81A4CF940}">
      <dgm:prSet/>
      <dgm:spPr/>
      <dgm:t>
        <a:bodyPr/>
        <a:lstStyle/>
        <a:p>
          <a:endParaRPr lang="en-US"/>
        </a:p>
      </dgm:t>
    </dgm:pt>
    <dgm:pt modelId="{D3B596AA-C8C2-40B4-965A-3672BA975937}" type="sibTrans" cxnId="{B9B6F587-8E8E-4C52-B9A0-DBA81A4CF940}">
      <dgm:prSet/>
      <dgm:spPr/>
      <dgm:t>
        <a:bodyPr/>
        <a:lstStyle/>
        <a:p>
          <a:endParaRPr lang="en-US"/>
        </a:p>
      </dgm:t>
    </dgm:pt>
    <dgm:pt modelId="{2E54231B-8315-429A-A1AB-9DE5300CB460}">
      <dgm:prSet/>
      <dgm:spPr/>
      <dgm:t>
        <a:bodyPr/>
        <a:lstStyle/>
        <a:p>
          <a:r>
            <a:rPr lang="en-US" b="0" i="0"/>
            <a:t>motor_UPDRS, age, test_time, sex, Shimmer:APQ11</a:t>
          </a:r>
          <a:endParaRPr lang="en-US"/>
        </a:p>
      </dgm:t>
    </dgm:pt>
    <dgm:pt modelId="{DD598C19-3768-4FA5-B4E8-9E8425501152}" type="parTrans" cxnId="{01598E5C-8416-4A71-8860-1C3A5E8A87F4}">
      <dgm:prSet/>
      <dgm:spPr/>
      <dgm:t>
        <a:bodyPr/>
        <a:lstStyle/>
        <a:p>
          <a:endParaRPr lang="en-US"/>
        </a:p>
      </dgm:t>
    </dgm:pt>
    <dgm:pt modelId="{04A35A81-8E59-41BE-BC61-53CF817F5CF3}" type="sibTrans" cxnId="{01598E5C-8416-4A71-8860-1C3A5E8A87F4}">
      <dgm:prSet/>
      <dgm:spPr/>
      <dgm:t>
        <a:bodyPr/>
        <a:lstStyle/>
        <a:p>
          <a:endParaRPr lang="en-US"/>
        </a:p>
      </dgm:t>
    </dgm:pt>
    <dgm:pt modelId="{F9543244-4F13-4448-9722-90BB7288F274}">
      <dgm:prSet/>
      <dgm:spPr/>
      <dgm:t>
        <a:bodyPr/>
        <a:lstStyle/>
        <a:p>
          <a:r>
            <a:rPr lang="en-US" b="0" i="0"/>
            <a:t>Used for model training to achieve better accuracy and interpretability.</a:t>
          </a:r>
          <a:endParaRPr lang="en-US"/>
        </a:p>
      </dgm:t>
    </dgm:pt>
    <dgm:pt modelId="{54ED8B6F-B3D1-4497-84BF-07FA92F2A5AE}" type="parTrans" cxnId="{7C82CFE1-8E9E-4467-9B3F-C1D568A49A4A}">
      <dgm:prSet/>
      <dgm:spPr/>
      <dgm:t>
        <a:bodyPr/>
        <a:lstStyle/>
        <a:p>
          <a:endParaRPr lang="en-US"/>
        </a:p>
      </dgm:t>
    </dgm:pt>
    <dgm:pt modelId="{4AA801BA-9345-4AD8-82BA-4049FA43CB6E}" type="sibTrans" cxnId="{7C82CFE1-8E9E-4467-9B3F-C1D568A49A4A}">
      <dgm:prSet/>
      <dgm:spPr/>
      <dgm:t>
        <a:bodyPr/>
        <a:lstStyle/>
        <a:p>
          <a:endParaRPr lang="en-US"/>
        </a:p>
      </dgm:t>
    </dgm:pt>
    <dgm:pt modelId="{7B0D99CB-F8FD-47C8-A709-EEDECD5223C1}" type="pres">
      <dgm:prSet presAssocID="{A16A0E05-0130-439E-BF48-1C43EDC26DBF}" presName="linear" presStyleCnt="0">
        <dgm:presLayoutVars>
          <dgm:animLvl val="lvl"/>
          <dgm:resizeHandles val="exact"/>
        </dgm:presLayoutVars>
      </dgm:prSet>
      <dgm:spPr/>
    </dgm:pt>
    <dgm:pt modelId="{F4016316-C5E0-45D8-8A1B-7F9A63C74703}" type="pres">
      <dgm:prSet presAssocID="{992D593C-C281-469A-BAA6-984424A4B1BA}" presName="parentText" presStyleLbl="node1" presStyleIdx="0" presStyleCnt="4">
        <dgm:presLayoutVars>
          <dgm:chMax val="0"/>
          <dgm:bulletEnabled val="1"/>
        </dgm:presLayoutVars>
      </dgm:prSet>
      <dgm:spPr/>
    </dgm:pt>
    <dgm:pt modelId="{C08BAD75-3B78-464F-8B41-3DE735980D80}" type="pres">
      <dgm:prSet presAssocID="{992D593C-C281-469A-BAA6-984424A4B1BA}" presName="childText" presStyleLbl="revTx" presStyleIdx="0" presStyleCnt="3">
        <dgm:presLayoutVars>
          <dgm:bulletEnabled val="1"/>
        </dgm:presLayoutVars>
      </dgm:prSet>
      <dgm:spPr/>
    </dgm:pt>
    <dgm:pt modelId="{F9A0DE56-A1E0-4EE0-82E5-6A9846DBC8AB}" type="pres">
      <dgm:prSet presAssocID="{29D2DF42-562E-4338-8444-B3D300A0850E}" presName="parentText" presStyleLbl="node1" presStyleIdx="1" presStyleCnt="4">
        <dgm:presLayoutVars>
          <dgm:chMax val="0"/>
          <dgm:bulletEnabled val="1"/>
        </dgm:presLayoutVars>
      </dgm:prSet>
      <dgm:spPr/>
    </dgm:pt>
    <dgm:pt modelId="{7EDA1535-5F09-4442-98A1-59E75D9F2079}" type="pres">
      <dgm:prSet presAssocID="{29D2DF42-562E-4338-8444-B3D300A0850E}" presName="childText" presStyleLbl="revTx" presStyleIdx="1" presStyleCnt="3">
        <dgm:presLayoutVars>
          <dgm:bulletEnabled val="1"/>
        </dgm:presLayoutVars>
      </dgm:prSet>
      <dgm:spPr/>
    </dgm:pt>
    <dgm:pt modelId="{C72AA475-AB37-43E0-9604-51A7263D0EDD}" type="pres">
      <dgm:prSet presAssocID="{7F1CB278-263B-4B93-8DE6-AADB97192F44}" presName="parentText" presStyleLbl="node1" presStyleIdx="2" presStyleCnt="4">
        <dgm:presLayoutVars>
          <dgm:chMax val="0"/>
          <dgm:bulletEnabled val="1"/>
        </dgm:presLayoutVars>
      </dgm:prSet>
      <dgm:spPr/>
    </dgm:pt>
    <dgm:pt modelId="{73B1200A-F396-4D2F-8775-309057A8A339}" type="pres">
      <dgm:prSet presAssocID="{7F1CB278-263B-4B93-8DE6-AADB97192F44}" presName="childText" presStyleLbl="revTx" presStyleIdx="2" presStyleCnt="3">
        <dgm:presLayoutVars>
          <dgm:bulletEnabled val="1"/>
        </dgm:presLayoutVars>
      </dgm:prSet>
      <dgm:spPr/>
    </dgm:pt>
    <dgm:pt modelId="{B506160E-9EC2-4500-8FE6-127E156CD5C1}" type="pres">
      <dgm:prSet presAssocID="{F9543244-4F13-4448-9722-90BB7288F274}" presName="parentText" presStyleLbl="node1" presStyleIdx="3" presStyleCnt="4">
        <dgm:presLayoutVars>
          <dgm:chMax val="0"/>
          <dgm:bulletEnabled val="1"/>
        </dgm:presLayoutVars>
      </dgm:prSet>
      <dgm:spPr/>
    </dgm:pt>
  </dgm:ptLst>
  <dgm:cxnLst>
    <dgm:cxn modelId="{65655301-D4BA-4EC9-ABA4-1DB66B326EEA}" type="presOf" srcId="{7F1CB278-263B-4B93-8DE6-AADB97192F44}" destId="{C72AA475-AB37-43E0-9604-51A7263D0EDD}" srcOrd="0" destOrd="0" presId="urn:microsoft.com/office/officeart/2005/8/layout/vList2"/>
    <dgm:cxn modelId="{4F287B12-449A-4050-BB72-1B308CA2E0AD}" type="presOf" srcId="{873F5445-3A14-4A8E-A93E-6FAD14F9AA32}" destId="{7EDA1535-5F09-4442-98A1-59E75D9F2079}" srcOrd="0" destOrd="4" presId="urn:microsoft.com/office/officeart/2005/8/layout/vList2"/>
    <dgm:cxn modelId="{38B12814-92B2-4ACE-A264-34E7EE2CD5AF}" srcId="{29D2DF42-562E-4338-8444-B3D300A0850E}" destId="{BA678622-3B01-4793-8EDE-E03635BCE259}" srcOrd="2" destOrd="0" parTransId="{4A2EBE54-70C2-4E66-81F8-BAF61E0413A6}" sibTransId="{D38D4206-8D29-4654-88DC-E7A5BEBADF49}"/>
    <dgm:cxn modelId="{92A41816-B148-48A2-BC8C-89E1C353587B}" srcId="{992D593C-C281-469A-BAA6-984424A4B1BA}" destId="{FA98C1CF-A55D-49F6-81E0-168D02EEE90E}" srcOrd="0" destOrd="0" parTransId="{32880497-5233-469C-94AF-E719F87FE41E}" sibTransId="{3B2AC6DA-3904-4127-AA02-A6D1BF677145}"/>
    <dgm:cxn modelId="{F380DB16-9747-4AEB-A53D-383B05674A32}" srcId="{992D593C-C281-469A-BAA6-984424A4B1BA}" destId="{2264520B-246C-4523-B776-D1152AEC92C2}" srcOrd="2" destOrd="0" parTransId="{705A75FB-FD5D-468D-8F46-8B5BD08D83DF}" sibTransId="{585305F7-D538-44E0-B5A8-0305CAAE41AC}"/>
    <dgm:cxn modelId="{706B541D-8C4C-4EEB-BB6A-293041B15B62}" type="presOf" srcId="{ED28D510-F0C2-4846-B70E-58B90FE7C003}" destId="{7EDA1535-5F09-4442-98A1-59E75D9F2079}" srcOrd="0" destOrd="0" presId="urn:microsoft.com/office/officeart/2005/8/layout/vList2"/>
    <dgm:cxn modelId="{724DCE23-A05E-48CD-A58A-8C7B7A6E5E17}" srcId="{29D2DF42-562E-4338-8444-B3D300A0850E}" destId="{873F5445-3A14-4A8E-A93E-6FAD14F9AA32}" srcOrd="4" destOrd="0" parTransId="{48DBA637-874B-4F8C-AA21-A2B122E76606}" sibTransId="{2CFAFE0C-E66E-4BCE-9B5B-E481D3B946E2}"/>
    <dgm:cxn modelId="{C7D09D2B-19AE-45C4-8BEF-A967721D8F5B}" type="presOf" srcId="{BF8F64DA-183F-4D0E-80D2-9D8F4A1C6568}" destId="{7EDA1535-5F09-4442-98A1-59E75D9F2079}" srcOrd="0" destOrd="3" presId="urn:microsoft.com/office/officeart/2005/8/layout/vList2"/>
    <dgm:cxn modelId="{EC57032E-9BF9-4280-8983-1D27C5CB8001}" type="presOf" srcId="{FA98C1CF-A55D-49F6-81E0-168D02EEE90E}" destId="{C08BAD75-3B78-464F-8B41-3DE735980D80}" srcOrd="0" destOrd="0" presId="urn:microsoft.com/office/officeart/2005/8/layout/vList2"/>
    <dgm:cxn modelId="{7B42D237-2090-4B28-AA7E-9E35B3DEC2E5}" type="presOf" srcId="{992D593C-C281-469A-BAA6-984424A4B1BA}" destId="{F4016316-C5E0-45D8-8A1B-7F9A63C74703}" srcOrd="0" destOrd="0" presId="urn:microsoft.com/office/officeart/2005/8/layout/vList2"/>
    <dgm:cxn modelId="{01598E5C-8416-4A71-8860-1C3A5E8A87F4}" srcId="{7F1CB278-263B-4B93-8DE6-AADB97192F44}" destId="{2E54231B-8315-429A-A1AB-9DE5300CB460}" srcOrd="0" destOrd="0" parTransId="{DD598C19-3768-4FA5-B4E8-9E8425501152}" sibTransId="{04A35A81-8E59-41BE-BC61-53CF817F5CF3}"/>
    <dgm:cxn modelId="{87603A53-511E-47DE-9B5C-46C91EE9E7AA}" srcId="{992D593C-C281-469A-BAA6-984424A4B1BA}" destId="{B74C387A-15C3-4DE1-8F07-12ED71D0C885}" srcOrd="1" destOrd="0" parTransId="{13921131-A0C9-4865-BC97-F8926131BBDC}" sibTransId="{5374830A-799F-454C-BE46-8A5ECFBFB94C}"/>
    <dgm:cxn modelId="{F2B76078-7487-4E15-93C1-225586E9F691}" type="presOf" srcId="{B74C387A-15C3-4DE1-8F07-12ED71D0C885}" destId="{C08BAD75-3B78-464F-8B41-3DE735980D80}" srcOrd="0" destOrd="1" presId="urn:microsoft.com/office/officeart/2005/8/layout/vList2"/>
    <dgm:cxn modelId="{44DBA97E-84AE-42B8-A67D-CCB2829E0EA5}" srcId="{29D2DF42-562E-4338-8444-B3D300A0850E}" destId="{9B548EA2-1CDC-4F6D-9235-9B847C2205F0}" srcOrd="1" destOrd="0" parTransId="{5738A2A4-2A49-483B-8FF7-479C66F11799}" sibTransId="{F54E7C27-F62D-4397-B6E7-318B83179128}"/>
    <dgm:cxn modelId="{1720C77E-4846-4CBC-8F4B-12F73959282E}" type="presOf" srcId="{EEB8B207-99CA-4A2B-B53C-FF25BCC3306C}" destId="{C08BAD75-3B78-464F-8B41-3DE735980D80}" srcOrd="0" destOrd="3" presId="urn:microsoft.com/office/officeart/2005/8/layout/vList2"/>
    <dgm:cxn modelId="{B9B6F587-8E8E-4C52-B9A0-DBA81A4CF940}" srcId="{A16A0E05-0130-439E-BF48-1C43EDC26DBF}" destId="{7F1CB278-263B-4B93-8DE6-AADB97192F44}" srcOrd="2" destOrd="0" parTransId="{B094535D-9EF1-4603-9E35-7985B5D70B4B}" sibTransId="{D3B596AA-C8C2-40B4-965A-3672BA975937}"/>
    <dgm:cxn modelId="{3C78698E-72E8-4D9B-A3BD-31A09A78E7E6}" type="presOf" srcId="{A16A0E05-0130-439E-BF48-1C43EDC26DBF}" destId="{7B0D99CB-F8FD-47C8-A709-EEDECD5223C1}" srcOrd="0" destOrd="0" presId="urn:microsoft.com/office/officeart/2005/8/layout/vList2"/>
    <dgm:cxn modelId="{17583390-43D9-41F2-B1A2-FFE53F3C8421}" srcId="{992D593C-C281-469A-BAA6-984424A4B1BA}" destId="{EEB8B207-99CA-4A2B-B53C-FF25BCC3306C}" srcOrd="3" destOrd="0" parTransId="{4814F5CF-D877-404D-A7D0-0FBA912392B2}" sibTransId="{B8981E47-6557-4B61-9DB3-C20C76704FE9}"/>
    <dgm:cxn modelId="{18CA3390-E4CC-49D1-96DA-988714A65346}" type="presOf" srcId="{2264520B-246C-4523-B776-D1152AEC92C2}" destId="{C08BAD75-3B78-464F-8B41-3DE735980D80}" srcOrd="0" destOrd="2" presId="urn:microsoft.com/office/officeart/2005/8/layout/vList2"/>
    <dgm:cxn modelId="{1E673596-B486-4614-8FD4-3E5029D2B1FC}" srcId="{29D2DF42-562E-4338-8444-B3D300A0850E}" destId="{BF8F64DA-183F-4D0E-80D2-9D8F4A1C6568}" srcOrd="3" destOrd="0" parTransId="{340908D2-BCD8-4E75-ABC1-9F759A40C770}" sibTransId="{72F2E7C6-7F96-4D9D-BE14-F372FCB3BBC6}"/>
    <dgm:cxn modelId="{D9D41F97-F2F0-4E69-B349-E5D57F16F6A2}" srcId="{29D2DF42-562E-4338-8444-B3D300A0850E}" destId="{ED28D510-F0C2-4846-B70E-58B90FE7C003}" srcOrd="0" destOrd="0" parTransId="{6788ACEE-E5F3-41F4-BF62-91EA8C31D742}" sibTransId="{BAFCB3C1-EF2B-44E3-8FD5-C08BA3CEA36C}"/>
    <dgm:cxn modelId="{4AF737AC-ABF3-4151-919F-4B781B43FA20}" srcId="{992D593C-C281-469A-BAA6-984424A4B1BA}" destId="{FD7A4C93-8518-48F7-88EF-2B1AABFEA7CC}" srcOrd="4" destOrd="0" parTransId="{75FEA17A-3786-49DD-B6C9-527E25E3C043}" sibTransId="{969D0968-EA02-44E4-AD1C-FC97677117F2}"/>
    <dgm:cxn modelId="{0CBE77AE-63D6-4044-9186-CB00C842B32C}" type="presOf" srcId="{9B548EA2-1CDC-4F6D-9235-9B847C2205F0}" destId="{7EDA1535-5F09-4442-98A1-59E75D9F2079}" srcOrd="0" destOrd="1" presId="urn:microsoft.com/office/officeart/2005/8/layout/vList2"/>
    <dgm:cxn modelId="{7C7BD1B2-E2EE-4A03-82C7-95E6E3DE2D07}" type="presOf" srcId="{2E54231B-8315-429A-A1AB-9DE5300CB460}" destId="{73B1200A-F396-4D2F-8775-309057A8A339}" srcOrd="0" destOrd="0" presId="urn:microsoft.com/office/officeart/2005/8/layout/vList2"/>
    <dgm:cxn modelId="{1544CCC5-B46A-4755-8200-8BB6E50A1C08}" type="presOf" srcId="{F9543244-4F13-4448-9722-90BB7288F274}" destId="{B506160E-9EC2-4500-8FE6-127E156CD5C1}" srcOrd="0" destOrd="0" presId="urn:microsoft.com/office/officeart/2005/8/layout/vList2"/>
    <dgm:cxn modelId="{C89AC2C8-F150-4FA6-9FB4-184B75F862AC}" type="presOf" srcId="{BA678622-3B01-4793-8EDE-E03635BCE259}" destId="{7EDA1535-5F09-4442-98A1-59E75D9F2079}" srcOrd="0" destOrd="2" presId="urn:microsoft.com/office/officeart/2005/8/layout/vList2"/>
    <dgm:cxn modelId="{594FC0CD-A85D-4B5E-B888-47473B806AE9}" srcId="{A16A0E05-0130-439E-BF48-1C43EDC26DBF}" destId="{29D2DF42-562E-4338-8444-B3D300A0850E}" srcOrd="1" destOrd="0" parTransId="{A94C2E40-077F-4952-B7A5-A8998F02A717}" sibTransId="{4A25F162-F0EF-4429-BEC1-D67A19D3E116}"/>
    <dgm:cxn modelId="{B5C6AFCE-79FB-4161-9E53-BECA7ABDC026}" type="presOf" srcId="{29D2DF42-562E-4338-8444-B3D300A0850E}" destId="{F9A0DE56-A1E0-4EE0-82E5-6A9846DBC8AB}" srcOrd="0" destOrd="0" presId="urn:microsoft.com/office/officeart/2005/8/layout/vList2"/>
    <dgm:cxn modelId="{266B20D9-6D41-41E5-A35A-E343BDEEF159}" srcId="{A16A0E05-0130-439E-BF48-1C43EDC26DBF}" destId="{992D593C-C281-469A-BAA6-984424A4B1BA}" srcOrd="0" destOrd="0" parTransId="{94BEEF52-30E2-47B8-A314-5DFCBF867FA4}" sibTransId="{3E8166CD-3960-4033-9E33-99DA3130D198}"/>
    <dgm:cxn modelId="{7C82CFE1-8E9E-4467-9B3F-C1D568A49A4A}" srcId="{A16A0E05-0130-439E-BF48-1C43EDC26DBF}" destId="{F9543244-4F13-4448-9722-90BB7288F274}" srcOrd="3" destOrd="0" parTransId="{54ED8B6F-B3D1-4497-84BF-07FA92F2A5AE}" sibTransId="{4AA801BA-9345-4AD8-82BA-4049FA43CB6E}"/>
    <dgm:cxn modelId="{264129F1-0954-4E20-B807-B800FD7B64CF}" type="presOf" srcId="{FD7A4C93-8518-48F7-88EF-2B1AABFEA7CC}" destId="{C08BAD75-3B78-464F-8B41-3DE735980D80}" srcOrd="0" destOrd="4" presId="urn:microsoft.com/office/officeart/2005/8/layout/vList2"/>
    <dgm:cxn modelId="{91D62B97-2798-4D39-8CD5-35904250C194}" type="presParOf" srcId="{7B0D99CB-F8FD-47C8-A709-EEDECD5223C1}" destId="{F4016316-C5E0-45D8-8A1B-7F9A63C74703}" srcOrd="0" destOrd="0" presId="urn:microsoft.com/office/officeart/2005/8/layout/vList2"/>
    <dgm:cxn modelId="{A8D7CD60-54DB-4A89-A441-4889EF1CB877}" type="presParOf" srcId="{7B0D99CB-F8FD-47C8-A709-EEDECD5223C1}" destId="{C08BAD75-3B78-464F-8B41-3DE735980D80}" srcOrd="1" destOrd="0" presId="urn:microsoft.com/office/officeart/2005/8/layout/vList2"/>
    <dgm:cxn modelId="{477CC1B5-06F0-457D-82AD-A75D17806323}" type="presParOf" srcId="{7B0D99CB-F8FD-47C8-A709-EEDECD5223C1}" destId="{F9A0DE56-A1E0-4EE0-82E5-6A9846DBC8AB}" srcOrd="2" destOrd="0" presId="urn:microsoft.com/office/officeart/2005/8/layout/vList2"/>
    <dgm:cxn modelId="{C3C4185C-3A4B-4F44-81DB-DE66A2B62D46}" type="presParOf" srcId="{7B0D99CB-F8FD-47C8-A709-EEDECD5223C1}" destId="{7EDA1535-5F09-4442-98A1-59E75D9F2079}" srcOrd="3" destOrd="0" presId="urn:microsoft.com/office/officeart/2005/8/layout/vList2"/>
    <dgm:cxn modelId="{C610BC83-A8A1-469F-93A7-A822EBFF3BEC}" type="presParOf" srcId="{7B0D99CB-F8FD-47C8-A709-EEDECD5223C1}" destId="{C72AA475-AB37-43E0-9604-51A7263D0EDD}" srcOrd="4" destOrd="0" presId="urn:microsoft.com/office/officeart/2005/8/layout/vList2"/>
    <dgm:cxn modelId="{8968D2AD-6808-45BD-B59A-9B94F786E795}" type="presParOf" srcId="{7B0D99CB-F8FD-47C8-A709-EEDECD5223C1}" destId="{73B1200A-F396-4D2F-8775-309057A8A339}" srcOrd="5" destOrd="0" presId="urn:microsoft.com/office/officeart/2005/8/layout/vList2"/>
    <dgm:cxn modelId="{B1765348-43B2-4DE5-91CC-FECCF1CDF28A}" type="presParOf" srcId="{7B0D99CB-F8FD-47C8-A709-EEDECD5223C1}" destId="{B506160E-9EC2-4500-8FE6-127E156CD5C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C6F728-344E-4AA6-B029-B75BBE4F683B}"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F2C148E2-DF25-4CC7-B2B9-3ADB2DCAA993}">
      <dgm:prSet/>
      <dgm:spPr/>
      <dgm:t>
        <a:bodyPr/>
        <a:lstStyle/>
        <a:p>
          <a:r>
            <a:rPr lang="en-US" b="0" i="0"/>
            <a:t>Key Findings:</a:t>
          </a:r>
          <a:endParaRPr lang="en-US"/>
        </a:p>
      </dgm:t>
    </dgm:pt>
    <dgm:pt modelId="{584D2DEA-E9ED-4DA6-88BF-94E1F85222CC}" type="parTrans" cxnId="{A33FB1FB-E3F4-4824-85D1-2A4FA529E4A1}">
      <dgm:prSet/>
      <dgm:spPr/>
      <dgm:t>
        <a:bodyPr/>
        <a:lstStyle/>
        <a:p>
          <a:endParaRPr lang="en-US"/>
        </a:p>
      </dgm:t>
    </dgm:pt>
    <dgm:pt modelId="{D003A8A5-2C53-4AA8-9835-6370F59AEE71}" type="sibTrans" cxnId="{A33FB1FB-E3F4-4824-85D1-2A4FA529E4A1}">
      <dgm:prSet/>
      <dgm:spPr/>
      <dgm:t>
        <a:bodyPr/>
        <a:lstStyle/>
        <a:p>
          <a:endParaRPr lang="en-US"/>
        </a:p>
      </dgm:t>
    </dgm:pt>
    <dgm:pt modelId="{C21E069F-D228-425E-8BE0-1C17B409CBD2}">
      <dgm:prSet/>
      <dgm:spPr/>
      <dgm:t>
        <a:bodyPr/>
        <a:lstStyle/>
        <a:p>
          <a:r>
            <a:rPr lang="en-US" b="0" i="0"/>
            <a:t>The study aimed to measure Parkinson's Disease (PD) progression using various machine learning algorithms.</a:t>
          </a:r>
          <a:endParaRPr lang="en-US"/>
        </a:p>
      </dgm:t>
    </dgm:pt>
    <dgm:pt modelId="{8BC0FBE0-5B9C-45BD-9AC1-54E75F997F9C}" type="parTrans" cxnId="{5191E1F1-F40C-4623-8885-07D2D307C4C7}">
      <dgm:prSet/>
      <dgm:spPr/>
      <dgm:t>
        <a:bodyPr/>
        <a:lstStyle/>
        <a:p>
          <a:endParaRPr lang="en-US"/>
        </a:p>
      </dgm:t>
    </dgm:pt>
    <dgm:pt modelId="{B6933C84-ED15-49DC-B766-1DD7DAF9122F}" type="sibTrans" cxnId="{5191E1F1-F40C-4623-8885-07D2D307C4C7}">
      <dgm:prSet/>
      <dgm:spPr/>
      <dgm:t>
        <a:bodyPr/>
        <a:lstStyle/>
        <a:p>
          <a:endParaRPr lang="en-US"/>
        </a:p>
      </dgm:t>
    </dgm:pt>
    <dgm:pt modelId="{9E54A35D-DD94-470A-BE52-643F9DE4243F}">
      <dgm:prSet/>
      <dgm:spPr/>
      <dgm:t>
        <a:bodyPr/>
        <a:lstStyle/>
        <a:p>
          <a:r>
            <a:rPr lang="en-US" b="0" i="0"/>
            <a:t>Three algorithms were evaluated: SVR, Random Forest, and MLP.</a:t>
          </a:r>
          <a:endParaRPr lang="en-US"/>
        </a:p>
      </dgm:t>
    </dgm:pt>
    <dgm:pt modelId="{A31B5AD1-C3FE-4AA1-9F2D-D2848807539E}" type="parTrans" cxnId="{B11BDBF9-C59A-4DA8-9295-BA7CC3EFC561}">
      <dgm:prSet/>
      <dgm:spPr/>
      <dgm:t>
        <a:bodyPr/>
        <a:lstStyle/>
        <a:p>
          <a:endParaRPr lang="en-US"/>
        </a:p>
      </dgm:t>
    </dgm:pt>
    <dgm:pt modelId="{2278EF8E-4F30-41B9-A0F9-A74FD24C56BC}" type="sibTrans" cxnId="{B11BDBF9-C59A-4DA8-9295-BA7CC3EFC561}">
      <dgm:prSet/>
      <dgm:spPr/>
      <dgm:t>
        <a:bodyPr/>
        <a:lstStyle/>
        <a:p>
          <a:endParaRPr lang="en-US"/>
        </a:p>
      </dgm:t>
    </dgm:pt>
    <dgm:pt modelId="{E2DB4F4D-D586-443E-8701-5C1407B2EEA5}">
      <dgm:prSet/>
      <dgm:spPr/>
      <dgm:t>
        <a:bodyPr/>
        <a:lstStyle/>
        <a:p>
          <a:r>
            <a:rPr lang="en-US" b="0" i="0"/>
            <a:t>Tree-based feature importance and Lasso were used for feature selection.</a:t>
          </a:r>
          <a:endParaRPr lang="en-US"/>
        </a:p>
      </dgm:t>
    </dgm:pt>
    <dgm:pt modelId="{475852C8-5FEC-4A46-8BF3-C8C74DAD9268}" type="parTrans" cxnId="{40B19B52-EF6D-456F-98CC-73AC5E0DDB4C}">
      <dgm:prSet/>
      <dgm:spPr/>
      <dgm:t>
        <a:bodyPr/>
        <a:lstStyle/>
        <a:p>
          <a:endParaRPr lang="en-US"/>
        </a:p>
      </dgm:t>
    </dgm:pt>
    <dgm:pt modelId="{61FEB796-9904-4B96-8E2C-348A50C8026B}" type="sibTrans" cxnId="{40B19B52-EF6D-456F-98CC-73AC5E0DDB4C}">
      <dgm:prSet/>
      <dgm:spPr/>
      <dgm:t>
        <a:bodyPr/>
        <a:lstStyle/>
        <a:p>
          <a:endParaRPr lang="en-US"/>
        </a:p>
      </dgm:t>
    </dgm:pt>
    <dgm:pt modelId="{E98F34C9-6C9F-4C99-B1E8-EEFE2AAC21AF}">
      <dgm:prSet/>
      <dgm:spPr/>
      <dgm:t>
        <a:bodyPr/>
        <a:lstStyle/>
        <a:p>
          <a:r>
            <a:rPr lang="en-US" b="0" i="0"/>
            <a:t>Most Effective Algorithm:</a:t>
          </a:r>
          <a:endParaRPr lang="en-US"/>
        </a:p>
      </dgm:t>
    </dgm:pt>
    <dgm:pt modelId="{CCF0C797-AD73-42C9-8FD5-A9482903DC0A}" type="parTrans" cxnId="{65BA079D-C099-4738-8DEE-D517DB49683B}">
      <dgm:prSet/>
      <dgm:spPr/>
      <dgm:t>
        <a:bodyPr/>
        <a:lstStyle/>
        <a:p>
          <a:endParaRPr lang="en-US"/>
        </a:p>
      </dgm:t>
    </dgm:pt>
    <dgm:pt modelId="{8B3B5BA5-BEE8-42CF-9008-09ED0472BB2B}" type="sibTrans" cxnId="{65BA079D-C099-4738-8DEE-D517DB49683B}">
      <dgm:prSet/>
      <dgm:spPr/>
      <dgm:t>
        <a:bodyPr/>
        <a:lstStyle/>
        <a:p>
          <a:endParaRPr lang="en-US"/>
        </a:p>
      </dgm:t>
    </dgm:pt>
    <dgm:pt modelId="{0BB3067A-56DB-4CE4-B04F-93AFCC17953C}">
      <dgm:prSet/>
      <dgm:spPr/>
      <dgm:t>
        <a:bodyPr/>
        <a:lstStyle/>
        <a:p>
          <a:r>
            <a:rPr lang="en-US" b="0" i="0"/>
            <a:t>Random Forest with Tree-Based Feature Importance (Model 2) performed exceptionally well.</a:t>
          </a:r>
          <a:endParaRPr lang="en-US"/>
        </a:p>
      </dgm:t>
    </dgm:pt>
    <dgm:pt modelId="{5C264C17-A2D7-47FA-A1CA-E06F676EEE9B}" type="parTrans" cxnId="{D2156EEF-C291-4794-87EA-5EEA4D89DCAF}">
      <dgm:prSet/>
      <dgm:spPr/>
      <dgm:t>
        <a:bodyPr/>
        <a:lstStyle/>
        <a:p>
          <a:endParaRPr lang="en-US"/>
        </a:p>
      </dgm:t>
    </dgm:pt>
    <dgm:pt modelId="{8E6F2498-E6D9-4E52-9019-24C71E066363}" type="sibTrans" cxnId="{D2156EEF-C291-4794-87EA-5EEA4D89DCAF}">
      <dgm:prSet/>
      <dgm:spPr/>
      <dgm:t>
        <a:bodyPr/>
        <a:lstStyle/>
        <a:p>
          <a:endParaRPr lang="en-US"/>
        </a:p>
      </dgm:t>
    </dgm:pt>
    <dgm:pt modelId="{5AAD6F3E-D0BD-4AB9-A34B-84F21FB72C9C}">
      <dgm:prSet/>
      <dgm:spPr/>
      <dgm:t>
        <a:bodyPr/>
        <a:lstStyle/>
        <a:p>
          <a:r>
            <a:rPr lang="en-US" b="0" i="0"/>
            <a:t>It achieved the lowest Mean Squared Error (MSE: 0.04) and highest R-squared (R²: 0.999).</a:t>
          </a:r>
          <a:endParaRPr lang="en-US"/>
        </a:p>
      </dgm:t>
    </dgm:pt>
    <dgm:pt modelId="{30322496-ABA4-40C9-93E1-BA3EBC2921D2}" type="parTrans" cxnId="{32F817BB-BB95-4E09-8092-50D6BE37504D}">
      <dgm:prSet/>
      <dgm:spPr/>
      <dgm:t>
        <a:bodyPr/>
        <a:lstStyle/>
        <a:p>
          <a:endParaRPr lang="en-US"/>
        </a:p>
      </dgm:t>
    </dgm:pt>
    <dgm:pt modelId="{E592E66F-14CE-415C-A2DB-50EE1D8447A6}" type="sibTrans" cxnId="{32F817BB-BB95-4E09-8092-50D6BE37504D}">
      <dgm:prSet/>
      <dgm:spPr/>
      <dgm:t>
        <a:bodyPr/>
        <a:lstStyle/>
        <a:p>
          <a:endParaRPr lang="en-US"/>
        </a:p>
      </dgm:t>
    </dgm:pt>
    <dgm:pt modelId="{759361AF-A312-4382-AAC5-75B934968A3A}">
      <dgm:prSet/>
      <dgm:spPr/>
      <dgm:t>
        <a:bodyPr/>
        <a:lstStyle/>
        <a:p>
          <a:r>
            <a:rPr lang="en-US" b="0" i="0"/>
            <a:t>Random Forest proved superior in capturing complex patterns and avoiding overfitting.</a:t>
          </a:r>
          <a:endParaRPr lang="en-US"/>
        </a:p>
      </dgm:t>
    </dgm:pt>
    <dgm:pt modelId="{31406538-010D-4E6D-86EE-9BC527146A75}" type="parTrans" cxnId="{1F3F7012-5DAA-4F7D-B270-B828AF18A767}">
      <dgm:prSet/>
      <dgm:spPr/>
      <dgm:t>
        <a:bodyPr/>
        <a:lstStyle/>
        <a:p>
          <a:endParaRPr lang="en-US"/>
        </a:p>
      </dgm:t>
    </dgm:pt>
    <dgm:pt modelId="{DD4DDF3D-C508-43C6-9010-BC8D60796946}" type="sibTrans" cxnId="{1F3F7012-5DAA-4F7D-B270-B828AF18A767}">
      <dgm:prSet/>
      <dgm:spPr/>
      <dgm:t>
        <a:bodyPr/>
        <a:lstStyle/>
        <a:p>
          <a:endParaRPr lang="en-US"/>
        </a:p>
      </dgm:t>
    </dgm:pt>
    <dgm:pt modelId="{5A8513C1-4451-4C55-84B7-660D5BEEB33C}" type="pres">
      <dgm:prSet presAssocID="{27C6F728-344E-4AA6-B029-B75BBE4F683B}" presName="Name0" presStyleCnt="0">
        <dgm:presLayoutVars>
          <dgm:dir/>
          <dgm:resizeHandles val="exact"/>
        </dgm:presLayoutVars>
      </dgm:prSet>
      <dgm:spPr/>
    </dgm:pt>
    <dgm:pt modelId="{FE39F63F-7A66-4592-AAAE-172E56007A49}" type="pres">
      <dgm:prSet presAssocID="{F2C148E2-DF25-4CC7-B2B9-3ADB2DCAA993}" presName="node" presStyleLbl="node1" presStyleIdx="0" presStyleCnt="2">
        <dgm:presLayoutVars>
          <dgm:bulletEnabled val="1"/>
        </dgm:presLayoutVars>
      </dgm:prSet>
      <dgm:spPr/>
    </dgm:pt>
    <dgm:pt modelId="{45FFC830-6AC0-4ADD-B485-3E177B68A85C}" type="pres">
      <dgm:prSet presAssocID="{D003A8A5-2C53-4AA8-9835-6370F59AEE71}" presName="sibTrans" presStyleLbl="sibTrans1D1" presStyleIdx="0" presStyleCnt="1"/>
      <dgm:spPr/>
    </dgm:pt>
    <dgm:pt modelId="{9115EC95-7172-451D-B61F-2405974EA021}" type="pres">
      <dgm:prSet presAssocID="{D003A8A5-2C53-4AA8-9835-6370F59AEE71}" presName="connectorText" presStyleLbl="sibTrans1D1" presStyleIdx="0" presStyleCnt="1"/>
      <dgm:spPr/>
    </dgm:pt>
    <dgm:pt modelId="{5203A460-045E-49E7-995E-3CE27B9F2AAD}" type="pres">
      <dgm:prSet presAssocID="{E98F34C9-6C9F-4C99-B1E8-EEFE2AAC21AF}" presName="node" presStyleLbl="node1" presStyleIdx="1" presStyleCnt="2">
        <dgm:presLayoutVars>
          <dgm:bulletEnabled val="1"/>
        </dgm:presLayoutVars>
      </dgm:prSet>
      <dgm:spPr/>
    </dgm:pt>
  </dgm:ptLst>
  <dgm:cxnLst>
    <dgm:cxn modelId="{82D1440F-E002-4EFF-94CA-1BE86896C1E0}" type="presOf" srcId="{D003A8A5-2C53-4AA8-9835-6370F59AEE71}" destId="{9115EC95-7172-451D-B61F-2405974EA021}" srcOrd="1" destOrd="0" presId="urn:microsoft.com/office/officeart/2016/7/layout/RepeatingBendingProcessNew"/>
    <dgm:cxn modelId="{1F3F7012-5DAA-4F7D-B270-B828AF18A767}" srcId="{E98F34C9-6C9F-4C99-B1E8-EEFE2AAC21AF}" destId="{759361AF-A312-4382-AAC5-75B934968A3A}" srcOrd="2" destOrd="0" parTransId="{31406538-010D-4E6D-86EE-9BC527146A75}" sibTransId="{DD4DDF3D-C508-43C6-9010-BC8D60796946}"/>
    <dgm:cxn modelId="{89627C23-6C77-4AFA-8334-0B8B11CB3CFE}" type="presOf" srcId="{0BB3067A-56DB-4CE4-B04F-93AFCC17953C}" destId="{5203A460-045E-49E7-995E-3CE27B9F2AAD}" srcOrd="0" destOrd="1" presId="urn:microsoft.com/office/officeart/2016/7/layout/RepeatingBendingProcessNew"/>
    <dgm:cxn modelId="{5ECAF329-715E-406B-A96D-A5A1FA79F252}" type="presOf" srcId="{759361AF-A312-4382-AAC5-75B934968A3A}" destId="{5203A460-045E-49E7-995E-3CE27B9F2AAD}" srcOrd="0" destOrd="3" presId="urn:microsoft.com/office/officeart/2016/7/layout/RepeatingBendingProcessNew"/>
    <dgm:cxn modelId="{A98AFE36-8C6C-4724-A95A-171ECEC598A7}" type="presOf" srcId="{27C6F728-344E-4AA6-B029-B75BBE4F683B}" destId="{5A8513C1-4451-4C55-84B7-660D5BEEB33C}" srcOrd="0" destOrd="0" presId="urn:microsoft.com/office/officeart/2016/7/layout/RepeatingBendingProcessNew"/>
    <dgm:cxn modelId="{3FDA375E-130F-4648-BBBB-3F3D8EB14AEB}" type="presOf" srcId="{E98F34C9-6C9F-4C99-B1E8-EEFE2AAC21AF}" destId="{5203A460-045E-49E7-995E-3CE27B9F2AAD}" srcOrd="0" destOrd="0" presId="urn:microsoft.com/office/officeart/2016/7/layout/RepeatingBendingProcessNew"/>
    <dgm:cxn modelId="{CF391367-BBC5-4C57-9687-65ED5D082A84}" type="presOf" srcId="{D003A8A5-2C53-4AA8-9835-6370F59AEE71}" destId="{45FFC830-6AC0-4ADD-B485-3E177B68A85C}" srcOrd="0" destOrd="0" presId="urn:microsoft.com/office/officeart/2016/7/layout/RepeatingBendingProcessNew"/>
    <dgm:cxn modelId="{8B28486A-F13C-409D-A9D1-27E03C276644}" type="presOf" srcId="{9E54A35D-DD94-470A-BE52-643F9DE4243F}" destId="{FE39F63F-7A66-4592-AAAE-172E56007A49}" srcOrd="0" destOrd="2" presId="urn:microsoft.com/office/officeart/2016/7/layout/RepeatingBendingProcessNew"/>
    <dgm:cxn modelId="{40B19B52-EF6D-456F-98CC-73AC5E0DDB4C}" srcId="{F2C148E2-DF25-4CC7-B2B9-3ADB2DCAA993}" destId="{E2DB4F4D-D586-443E-8701-5C1407B2EEA5}" srcOrd="2" destOrd="0" parTransId="{475852C8-5FEC-4A46-8BF3-C8C74DAD9268}" sibTransId="{61FEB796-9904-4B96-8E2C-348A50C8026B}"/>
    <dgm:cxn modelId="{B9A4365A-FC2E-416D-A030-BC5C08C143FF}" type="presOf" srcId="{F2C148E2-DF25-4CC7-B2B9-3ADB2DCAA993}" destId="{FE39F63F-7A66-4592-AAAE-172E56007A49}" srcOrd="0" destOrd="0" presId="urn:microsoft.com/office/officeart/2016/7/layout/RepeatingBendingProcessNew"/>
    <dgm:cxn modelId="{65BA079D-C099-4738-8DEE-D517DB49683B}" srcId="{27C6F728-344E-4AA6-B029-B75BBE4F683B}" destId="{E98F34C9-6C9F-4C99-B1E8-EEFE2AAC21AF}" srcOrd="1" destOrd="0" parTransId="{CCF0C797-AD73-42C9-8FD5-A9482903DC0A}" sibTransId="{8B3B5BA5-BEE8-42CF-9008-09ED0472BB2B}"/>
    <dgm:cxn modelId="{C6232EAE-ED91-4711-AAD2-955F81B3061B}" type="presOf" srcId="{5AAD6F3E-D0BD-4AB9-A34B-84F21FB72C9C}" destId="{5203A460-045E-49E7-995E-3CE27B9F2AAD}" srcOrd="0" destOrd="2" presId="urn:microsoft.com/office/officeart/2016/7/layout/RepeatingBendingProcessNew"/>
    <dgm:cxn modelId="{32F817BB-BB95-4E09-8092-50D6BE37504D}" srcId="{E98F34C9-6C9F-4C99-B1E8-EEFE2AAC21AF}" destId="{5AAD6F3E-D0BD-4AB9-A34B-84F21FB72C9C}" srcOrd="1" destOrd="0" parTransId="{30322496-ABA4-40C9-93E1-BA3EBC2921D2}" sibTransId="{E592E66F-14CE-415C-A2DB-50EE1D8447A6}"/>
    <dgm:cxn modelId="{0F606DC6-C211-443F-8D79-0676FB10407E}" type="presOf" srcId="{E2DB4F4D-D586-443E-8701-5C1407B2EEA5}" destId="{FE39F63F-7A66-4592-AAAE-172E56007A49}" srcOrd="0" destOrd="3" presId="urn:microsoft.com/office/officeart/2016/7/layout/RepeatingBendingProcessNew"/>
    <dgm:cxn modelId="{D2156EEF-C291-4794-87EA-5EEA4D89DCAF}" srcId="{E98F34C9-6C9F-4C99-B1E8-EEFE2AAC21AF}" destId="{0BB3067A-56DB-4CE4-B04F-93AFCC17953C}" srcOrd="0" destOrd="0" parTransId="{5C264C17-A2D7-47FA-A1CA-E06F676EEE9B}" sibTransId="{8E6F2498-E6D9-4E52-9019-24C71E066363}"/>
    <dgm:cxn modelId="{37488EEF-5375-4C90-A3A0-D64C1653A706}" type="presOf" srcId="{C21E069F-D228-425E-8BE0-1C17B409CBD2}" destId="{FE39F63F-7A66-4592-AAAE-172E56007A49}" srcOrd="0" destOrd="1" presId="urn:microsoft.com/office/officeart/2016/7/layout/RepeatingBendingProcessNew"/>
    <dgm:cxn modelId="{5191E1F1-F40C-4623-8885-07D2D307C4C7}" srcId="{F2C148E2-DF25-4CC7-B2B9-3ADB2DCAA993}" destId="{C21E069F-D228-425E-8BE0-1C17B409CBD2}" srcOrd="0" destOrd="0" parTransId="{8BC0FBE0-5B9C-45BD-9AC1-54E75F997F9C}" sibTransId="{B6933C84-ED15-49DC-B766-1DD7DAF9122F}"/>
    <dgm:cxn modelId="{B11BDBF9-C59A-4DA8-9295-BA7CC3EFC561}" srcId="{F2C148E2-DF25-4CC7-B2B9-3ADB2DCAA993}" destId="{9E54A35D-DD94-470A-BE52-643F9DE4243F}" srcOrd="1" destOrd="0" parTransId="{A31B5AD1-C3FE-4AA1-9F2D-D2848807539E}" sibTransId="{2278EF8E-4F30-41B9-A0F9-A74FD24C56BC}"/>
    <dgm:cxn modelId="{A33FB1FB-E3F4-4824-85D1-2A4FA529E4A1}" srcId="{27C6F728-344E-4AA6-B029-B75BBE4F683B}" destId="{F2C148E2-DF25-4CC7-B2B9-3ADB2DCAA993}" srcOrd="0" destOrd="0" parTransId="{584D2DEA-E9ED-4DA6-88BF-94E1F85222CC}" sibTransId="{D003A8A5-2C53-4AA8-9835-6370F59AEE71}"/>
    <dgm:cxn modelId="{6E0BD22F-1A7F-469F-9640-ED02B78BAD29}" type="presParOf" srcId="{5A8513C1-4451-4C55-84B7-660D5BEEB33C}" destId="{FE39F63F-7A66-4592-AAAE-172E56007A49}" srcOrd="0" destOrd="0" presId="urn:microsoft.com/office/officeart/2016/7/layout/RepeatingBendingProcessNew"/>
    <dgm:cxn modelId="{412A4965-3093-42B3-9339-AD467AA636E0}" type="presParOf" srcId="{5A8513C1-4451-4C55-84B7-660D5BEEB33C}" destId="{45FFC830-6AC0-4ADD-B485-3E177B68A85C}" srcOrd="1" destOrd="0" presId="urn:microsoft.com/office/officeart/2016/7/layout/RepeatingBendingProcessNew"/>
    <dgm:cxn modelId="{AA3C0A9E-01A8-46AB-8639-0E9660FF73BF}" type="presParOf" srcId="{45FFC830-6AC0-4ADD-B485-3E177B68A85C}" destId="{9115EC95-7172-451D-B61F-2405974EA021}" srcOrd="0" destOrd="0" presId="urn:microsoft.com/office/officeart/2016/7/layout/RepeatingBendingProcessNew"/>
    <dgm:cxn modelId="{4042848C-B91C-4A3C-9C41-CA560ECF7A4A}" type="presParOf" srcId="{5A8513C1-4451-4C55-84B7-660D5BEEB33C}" destId="{5203A460-045E-49E7-995E-3CE27B9F2AAD}" srcOrd="2"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FD16F-A4FE-4C4D-9C9D-3E3712FDF5E5}">
      <dsp:nvSpPr>
        <dsp:cNvPr id="0" name=""/>
        <dsp:cNvSpPr/>
      </dsp:nvSpPr>
      <dsp:spPr>
        <a:xfrm>
          <a:off x="679050"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2BB882-E363-415F-802D-11CA2C8954F7}">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AFAF57-DB1A-49E9-B6E3-83F2D4DEE1CE}">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kern="1200"/>
            <a:t>Parkinson's Disease is a progressive neurodegenerative disorder that affects movement control.</a:t>
          </a:r>
          <a:endParaRPr lang="en-US" sz="1200" kern="1200"/>
        </a:p>
      </dsp:txBody>
      <dsp:txXfrm>
        <a:off x="75768" y="3053169"/>
        <a:ext cx="3093750" cy="720000"/>
      </dsp:txXfrm>
    </dsp:sp>
    <dsp:sp modelId="{14986850-9FBE-4D28-A429-02A0FBFB099D}">
      <dsp:nvSpPr>
        <dsp:cNvPr id="0" name=""/>
        <dsp:cNvSpPr/>
      </dsp:nvSpPr>
      <dsp:spPr>
        <a:xfrm>
          <a:off x="4314206"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EC4CE4-A63B-4F98-8A85-E2651B172F81}">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2A633C-E06B-44AB-A4E9-64203AA701A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kern="1200"/>
            <a:t>Common symptoms include tremors, bradykinesia (slowness of movement), muscle stiffness, and postural instability.</a:t>
          </a:r>
          <a:endParaRPr lang="en-US" sz="1200" kern="1200"/>
        </a:p>
      </dsp:txBody>
      <dsp:txXfrm>
        <a:off x="3710925" y="3053169"/>
        <a:ext cx="3093750" cy="720000"/>
      </dsp:txXfrm>
    </dsp:sp>
    <dsp:sp modelId="{D05E6BCC-CC40-46CD-B891-A6776A729CAB}">
      <dsp:nvSpPr>
        <dsp:cNvPr id="0" name=""/>
        <dsp:cNvSpPr/>
      </dsp:nvSpPr>
      <dsp:spPr>
        <a:xfrm>
          <a:off x="7949362"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203F1A-C267-4D2A-996D-8965EAD279C4}">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F35120-88A0-438D-B1BE-EEB945EF8FDD}">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kern="1200"/>
            <a:t>PD results from the loss of dopamine-producing brain cells, leading to motor and non-motor symptoms.</a:t>
          </a:r>
          <a:endParaRPr lang="en-US" sz="1200" kern="1200"/>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16316-C5E0-45D8-8A1B-7F9A63C74703}">
      <dsp:nvSpPr>
        <dsp:cNvPr id="0" name=""/>
        <dsp:cNvSpPr/>
      </dsp:nvSpPr>
      <dsp:spPr>
        <a:xfrm>
          <a:off x="0" y="93338"/>
          <a:ext cx="10515600" cy="40774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Tree-based:</a:t>
          </a:r>
          <a:endParaRPr lang="en-US" sz="1700" kern="1200"/>
        </a:p>
      </dsp:txBody>
      <dsp:txXfrm>
        <a:off x="19904" y="113242"/>
        <a:ext cx="10475792" cy="367937"/>
      </dsp:txXfrm>
    </dsp:sp>
    <dsp:sp modelId="{C08BAD75-3B78-464F-8B41-3DE735980D80}">
      <dsp:nvSpPr>
        <dsp:cNvPr id="0" name=""/>
        <dsp:cNvSpPr/>
      </dsp:nvSpPr>
      <dsp:spPr>
        <a:xfrm>
          <a:off x="0" y="501083"/>
          <a:ext cx="10515600" cy="112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b="0" i="0" kern="1200"/>
            <a:t>motor_UPDRS: 0.909069</a:t>
          </a:r>
          <a:endParaRPr lang="en-US" sz="1300" kern="1200"/>
        </a:p>
        <a:p>
          <a:pPr marL="114300" lvl="1" indent="-114300" algn="l" defTabSz="577850">
            <a:lnSpc>
              <a:spcPct val="90000"/>
            </a:lnSpc>
            <a:spcBef>
              <a:spcPct val="0"/>
            </a:spcBef>
            <a:spcAft>
              <a:spcPct val="20000"/>
            </a:spcAft>
            <a:buChar char="•"/>
          </a:pPr>
          <a:r>
            <a:rPr lang="en-US" sz="1300" b="0" i="0" kern="1200"/>
            <a:t>age: 0.031284</a:t>
          </a:r>
          <a:endParaRPr lang="en-US" sz="1300" kern="1200"/>
        </a:p>
        <a:p>
          <a:pPr marL="114300" lvl="1" indent="-114300" algn="l" defTabSz="577850">
            <a:lnSpc>
              <a:spcPct val="90000"/>
            </a:lnSpc>
            <a:spcBef>
              <a:spcPct val="0"/>
            </a:spcBef>
            <a:spcAft>
              <a:spcPct val="20000"/>
            </a:spcAft>
            <a:buChar char="•"/>
          </a:pPr>
          <a:r>
            <a:rPr lang="en-US" sz="1300" b="0" i="0" kern="1200"/>
            <a:t>test_time: 0.012776</a:t>
          </a:r>
          <a:endParaRPr lang="en-US" sz="1300" kern="1200"/>
        </a:p>
        <a:p>
          <a:pPr marL="114300" lvl="1" indent="-114300" algn="l" defTabSz="577850">
            <a:lnSpc>
              <a:spcPct val="90000"/>
            </a:lnSpc>
            <a:spcBef>
              <a:spcPct val="0"/>
            </a:spcBef>
            <a:spcAft>
              <a:spcPct val="20000"/>
            </a:spcAft>
            <a:buChar char="•"/>
          </a:pPr>
          <a:r>
            <a:rPr lang="en-US" sz="1300" b="0" i="0" kern="1200"/>
            <a:t>sex: 0.004734</a:t>
          </a:r>
          <a:endParaRPr lang="en-US" sz="1300" kern="1200"/>
        </a:p>
        <a:p>
          <a:pPr marL="114300" lvl="1" indent="-114300" algn="l" defTabSz="577850">
            <a:lnSpc>
              <a:spcPct val="90000"/>
            </a:lnSpc>
            <a:spcBef>
              <a:spcPct val="0"/>
            </a:spcBef>
            <a:spcAft>
              <a:spcPct val="20000"/>
            </a:spcAft>
            <a:buChar char="•"/>
          </a:pPr>
          <a:r>
            <a:rPr lang="en-US" sz="1300" b="0" i="0" kern="1200"/>
            <a:t>Shimmer:APQ11: 0.002643 ...</a:t>
          </a:r>
          <a:endParaRPr lang="en-US" sz="1300" kern="1200"/>
        </a:p>
      </dsp:txBody>
      <dsp:txXfrm>
        <a:off x="0" y="501083"/>
        <a:ext cx="10515600" cy="1126080"/>
      </dsp:txXfrm>
    </dsp:sp>
    <dsp:sp modelId="{F9A0DE56-A1E0-4EE0-82E5-6A9846DBC8AB}">
      <dsp:nvSpPr>
        <dsp:cNvPr id="0" name=""/>
        <dsp:cNvSpPr/>
      </dsp:nvSpPr>
      <dsp:spPr>
        <a:xfrm>
          <a:off x="0" y="1627164"/>
          <a:ext cx="10515600" cy="40774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Lasso:</a:t>
          </a:r>
          <a:endParaRPr lang="en-US" sz="1700" kern="1200"/>
        </a:p>
      </dsp:txBody>
      <dsp:txXfrm>
        <a:off x="19904" y="1647068"/>
        <a:ext cx="10475792" cy="367937"/>
      </dsp:txXfrm>
    </dsp:sp>
    <dsp:sp modelId="{7EDA1535-5F09-4442-98A1-59E75D9F2079}">
      <dsp:nvSpPr>
        <dsp:cNvPr id="0" name=""/>
        <dsp:cNvSpPr/>
      </dsp:nvSpPr>
      <dsp:spPr>
        <a:xfrm>
          <a:off x="0" y="2034909"/>
          <a:ext cx="10515600" cy="112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b="0" i="0" kern="1200"/>
            <a:t>motor_UPDRS: 1.222791</a:t>
          </a:r>
          <a:endParaRPr lang="en-US" sz="1300" kern="1200"/>
        </a:p>
        <a:p>
          <a:pPr marL="114300" lvl="1" indent="-114300" algn="l" defTabSz="577850">
            <a:lnSpc>
              <a:spcPct val="90000"/>
            </a:lnSpc>
            <a:spcBef>
              <a:spcPct val="0"/>
            </a:spcBef>
            <a:spcAft>
              <a:spcPct val="20000"/>
            </a:spcAft>
            <a:buChar char="•"/>
          </a:pPr>
          <a:r>
            <a:rPr lang="en-US" sz="1300" b="0" i="0" kern="1200"/>
            <a:t>sex_0: 0.578398</a:t>
          </a:r>
          <a:endParaRPr lang="en-US" sz="1300" kern="1200"/>
        </a:p>
        <a:p>
          <a:pPr marL="114300" lvl="1" indent="-114300" algn="l" defTabSz="577850">
            <a:lnSpc>
              <a:spcPct val="90000"/>
            </a:lnSpc>
            <a:spcBef>
              <a:spcPct val="0"/>
            </a:spcBef>
            <a:spcAft>
              <a:spcPct val="20000"/>
            </a:spcAft>
            <a:buChar char="•"/>
          </a:pPr>
          <a:r>
            <a:rPr lang="en-US" sz="1300" b="0" i="0" kern="1200"/>
            <a:t>sex_1: 0.578043</a:t>
          </a:r>
          <a:endParaRPr lang="en-US" sz="1300" kern="1200"/>
        </a:p>
        <a:p>
          <a:pPr marL="114300" lvl="1" indent="-114300" algn="l" defTabSz="577850">
            <a:lnSpc>
              <a:spcPct val="90000"/>
            </a:lnSpc>
            <a:spcBef>
              <a:spcPct val="0"/>
            </a:spcBef>
            <a:spcAft>
              <a:spcPct val="20000"/>
            </a:spcAft>
            <a:buChar char="•"/>
          </a:pPr>
          <a:r>
            <a:rPr lang="en-US" sz="1300" b="0" i="0" kern="1200"/>
            <a:t>age: 0.058842</a:t>
          </a:r>
          <a:endParaRPr lang="en-US" sz="1300" kern="1200"/>
        </a:p>
        <a:p>
          <a:pPr marL="114300" lvl="1" indent="-114300" algn="l" defTabSz="577850">
            <a:lnSpc>
              <a:spcPct val="90000"/>
            </a:lnSpc>
            <a:spcBef>
              <a:spcPct val="0"/>
            </a:spcBef>
            <a:spcAft>
              <a:spcPct val="20000"/>
            </a:spcAft>
            <a:buChar char="•"/>
          </a:pPr>
          <a:r>
            <a:rPr lang="en-US" sz="1300" b="0" i="0" kern="1200"/>
            <a:t>HNR: 0.020882 ...</a:t>
          </a:r>
          <a:endParaRPr lang="en-US" sz="1300" kern="1200"/>
        </a:p>
      </dsp:txBody>
      <dsp:txXfrm>
        <a:off x="0" y="2034909"/>
        <a:ext cx="10515600" cy="1126080"/>
      </dsp:txXfrm>
    </dsp:sp>
    <dsp:sp modelId="{C72AA475-AB37-43E0-9604-51A7263D0EDD}">
      <dsp:nvSpPr>
        <dsp:cNvPr id="0" name=""/>
        <dsp:cNvSpPr/>
      </dsp:nvSpPr>
      <dsp:spPr>
        <a:xfrm>
          <a:off x="0" y="3160989"/>
          <a:ext cx="10515600" cy="40774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Most influential features:</a:t>
          </a:r>
          <a:endParaRPr lang="en-US" sz="1700" kern="1200"/>
        </a:p>
      </dsp:txBody>
      <dsp:txXfrm>
        <a:off x="19904" y="3180893"/>
        <a:ext cx="10475792" cy="367937"/>
      </dsp:txXfrm>
    </dsp:sp>
    <dsp:sp modelId="{73B1200A-F396-4D2F-8775-309057A8A339}">
      <dsp:nvSpPr>
        <dsp:cNvPr id="0" name=""/>
        <dsp:cNvSpPr/>
      </dsp:nvSpPr>
      <dsp:spPr>
        <a:xfrm>
          <a:off x="0" y="3568734"/>
          <a:ext cx="10515600"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b="0" i="0" kern="1200"/>
            <a:t>motor_UPDRS, age, test_time, sex, Shimmer:APQ11</a:t>
          </a:r>
          <a:endParaRPr lang="en-US" sz="1300" kern="1200"/>
        </a:p>
      </dsp:txBody>
      <dsp:txXfrm>
        <a:off x="0" y="3568734"/>
        <a:ext cx="10515600" cy="281520"/>
      </dsp:txXfrm>
    </dsp:sp>
    <dsp:sp modelId="{B506160E-9EC2-4500-8FE6-127E156CD5C1}">
      <dsp:nvSpPr>
        <dsp:cNvPr id="0" name=""/>
        <dsp:cNvSpPr/>
      </dsp:nvSpPr>
      <dsp:spPr>
        <a:xfrm>
          <a:off x="0" y="3850254"/>
          <a:ext cx="10515600" cy="40774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Used for model training to achieve better accuracy and interpretability.</a:t>
          </a:r>
          <a:endParaRPr lang="en-US" sz="1700" kern="1200"/>
        </a:p>
      </dsp:txBody>
      <dsp:txXfrm>
        <a:off x="19904" y="3870158"/>
        <a:ext cx="10475792" cy="3679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FFC830-6AC0-4ADD-B485-3E177B68A85C}">
      <dsp:nvSpPr>
        <dsp:cNvPr id="0" name=""/>
        <dsp:cNvSpPr/>
      </dsp:nvSpPr>
      <dsp:spPr>
        <a:xfrm>
          <a:off x="4713943" y="2129949"/>
          <a:ext cx="1053513" cy="91440"/>
        </a:xfrm>
        <a:custGeom>
          <a:avLst/>
          <a:gdLst/>
          <a:ahLst/>
          <a:cxnLst/>
          <a:rect l="0" t="0" r="0" b="0"/>
          <a:pathLst>
            <a:path>
              <a:moveTo>
                <a:pt x="0" y="45720"/>
              </a:moveTo>
              <a:lnTo>
                <a:pt x="105351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13597" y="2170248"/>
        <a:ext cx="54205" cy="10841"/>
      </dsp:txXfrm>
    </dsp:sp>
    <dsp:sp modelId="{FE39F63F-7A66-4592-AAAE-172E56007A49}">
      <dsp:nvSpPr>
        <dsp:cNvPr id="0" name=""/>
        <dsp:cNvSpPr/>
      </dsp:nvSpPr>
      <dsp:spPr>
        <a:xfrm>
          <a:off x="2207" y="761608"/>
          <a:ext cx="4713535" cy="28281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0967" tIns="242441" rIns="230967" bIns="242441" numCol="1" spcCol="1270" anchor="t" anchorCtr="0">
          <a:noAutofit/>
        </a:bodyPr>
        <a:lstStyle/>
        <a:p>
          <a:pPr marL="0" lvl="0" indent="0" algn="l" defTabSz="977900">
            <a:lnSpc>
              <a:spcPct val="90000"/>
            </a:lnSpc>
            <a:spcBef>
              <a:spcPct val="0"/>
            </a:spcBef>
            <a:spcAft>
              <a:spcPct val="35000"/>
            </a:spcAft>
            <a:buNone/>
          </a:pPr>
          <a:r>
            <a:rPr lang="en-US" sz="2200" b="0" i="0" kern="1200"/>
            <a:t>Key Findings:</a:t>
          </a:r>
          <a:endParaRPr lang="en-US" sz="2200" kern="1200"/>
        </a:p>
        <a:p>
          <a:pPr marL="171450" lvl="1" indent="-171450" algn="l" defTabSz="755650">
            <a:lnSpc>
              <a:spcPct val="90000"/>
            </a:lnSpc>
            <a:spcBef>
              <a:spcPct val="0"/>
            </a:spcBef>
            <a:spcAft>
              <a:spcPct val="15000"/>
            </a:spcAft>
            <a:buChar char="•"/>
          </a:pPr>
          <a:r>
            <a:rPr lang="en-US" sz="1700" b="0" i="0" kern="1200"/>
            <a:t>The study aimed to measure Parkinson's Disease (PD) progression using various machine learning algorithms.</a:t>
          </a:r>
          <a:endParaRPr lang="en-US" sz="1700" kern="1200"/>
        </a:p>
        <a:p>
          <a:pPr marL="171450" lvl="1" indent="-171450" algn="l" defTabSz="755650">
            <a:lnSpc>
              <a:spcPct val="90000"/>
            </a:lnSpc>
            <a:spcBef>
              <a:spcPct val="0"/>
            </a:spcBef>
            <a:spcAft>
              <a:spcPct val="15000"/>
            </a:spcAft>
            <a:buChar char="•"/>
          </a:pPr>
          <a:r>
            <a:rPr lang="en-US" sz="1700" b="0" i="0" kern="1200"/>
            <a:t>Three algorithms were evaluated: SVR, Random Forest, and MLP.</a:t>
          </a:r>
          <a:endParaRPr lang="en-US" sz="1700" kern="1200"/>
        </a:p>
        <a:p>
          <a:pPr marL="171450" lvl="1" indent="-171450" algn="l" defTabSz="755650">
            <a:lnSpc>
              <a:spcPct val="90000"/>
            </a:lnSpc>
            <a:spcBef>
              <a:spcPct val="0"/>
            </a:spcBef>
            <a:spcAft>
              <a:spcPct val="15000"/>
            </a:spcAft>
            <a:buChar char="•"/>
          </a:pPr>
          <a:r>
            <a:rPr lang="en-US" sz="1700" b="0" i="0" kern="1200"/>
            <a:t>Tree-based feature importance and Lasso were used for feature selection.</a:t>
          </a:r>
          <a:endParaRPr lang="en-US" sz="1700" kern="1200"/>
        </a:p>
      </dsp:txBody>
      <dsp:txXfrm>
        <a:off x="2207" y="761608"/>
        <a:ext cx="4713535" cy="2828121"/>
      </dsp:txXfrm>
    </dsp:sp>
    <dsp:sp modelId="{5203A460-045E-49E7-995E-3CE27B9F2AAD}">
      <dsp:nvSpPr>
        <dsp:cNvPr id="0" name=""/>
        <dsp:cNvSpPr/>
      </dsp:nvSpPr>
      <dsp:spPr>
        <a:xfrm>
          <a:off x="5799856" y="761608"/>
          <a:ext cx="4713535" cy="28281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0967" tIns="242441" rIns="230967" bIns="242441" numCol="1" spcCol="1270" anchor="t" anchorCtr="0">
          <a:noAutofit/>
        </a:bodyPr>
        <a:lstStyle/>
        <a:p>
          <a:pPr marL="0" lvl="0" indent="0" algn="l" defTabSz="977900">
            <a:lnSpc>
              <a:spcPct val="90000"/>
            </a:lnSpc>
            <a:spcBef>
              <a:spcPct val="0"/>
            </a:spcBef>
            <a:spcAft>
              <a:spcPct val="35000"/>
            </a:spcAft>
            <a:buNone/>
          </a:pPr>
          <a:r>
            <a:rPr lang="en-US" sz="2200" b="0" i="0" kern="1200"/>
            <a:t>Most Effective Algorithm:</a:t>
          </a:r>
          <a:endParaRPr lang="en-US" sz="2200" kern="1200"/>
        </a:p>
        <a:p>
          <a:pPr marL="171450" lvl="1" indent="-171450" algn="l" defTabSz="755650">
            <a:lnSpc>
              <a:spcPct val="90000"/>
            </a:lnSpc>
            <a:spcBef>
              <a:spcPct val="0"/>
            </a:spcBef>
            <a:spcAft>
              <a:spcPct val="15000"/>
            </a:spcAft>
            <a:buChar char="•"/>
          </a:pPr>
          <a:r>
            <a:rPr lang="en-US" sz="1700" b="0" i="0" kern="1200"/>
            <a:t>Random Forest with Tree-Based Feature Importance (Model 2) performed exceptionally well.</a:t>
          </a:r>
          <a:endParaRPr lang="en-US" sz="1700" kern="1200"/>
        </a:p>
        <a:p>
          <a:pPr marL="171450" lvl="1" indent="-171450" algn="l" defTabSz="755650">
            <a:lnSpc>
              <a:spcPct val="90000"/>
            </a:lnSpc>
            <a:spcBef>
              <a:spcPct val="0"/>
            </a:spcBef>
            <a:spcAft>
              <a:spcPct val="15000"/>
            </a:spcAft>
            <a:buChar char="•"/>
          </a:pPr>
          <a:r>
            <a:rPr lang="en-US" sz="1700" b="0" i="0" kern="1200"/>
            <a:t>It achieved the lowest Mean Squared Error (MSE: 0.04) and highest R-squared (R²: 0.999).</a:t>
          </a:r>
          <a:endParaRPr lang="en-US" sz="1700" kern="1200"/>
        </a:p>
        <a:p>
          <a:pPr marL="171450" lvl="1" indent="-171450" algn="l" defTabSz="755650">
            <a:lnSpc>
              <a:spcPct val="90000"/>
            </a:lnSpc>
            <a:spcBef>
              <a:spcPct val="0"/>
            </a:spcBef>
            <a:spcAft>
              <a:spcPct val="15000"/>
            </a:spcAft>
            <a:buChar char="•"/>
          </a:pPr>
          <a:r>
            <a:rPr lang="en-US" sz="1700" b="0" i="0" kern="1200"/>
            <a:t>Random Forest proved superior in capturing complex patterns and avoiding overfitting.</a:t>
          </a:r>
          <a:endParaRPr lang="en-US" sz="1700" kern="1200"/>
        </a:p>
      </dsp:txBody>
      <dsp:txXfrm>
        <a:off x="5799856" y="761608"/>
        <a:ext cx="4713535" cy="282812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BAB9-8554-A21D-F4B2-D051FF3DD7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DD37DB-6D8E-AF39-AAE3-9CFCC5AA1B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1070A8-919A-1556-B167-6213CE4D9149}"/>
              </a:ext>
            </a:extLst>
          </p:cNvPr>
          <p:cNvSpPr>
            <a:spLocks noGrp="1"/>
          </p:cNvSpPr>
          <p:nvPr>
            <p:ph type="dt" sz="half" idx="10"/>
          </p:nvPr>
        </p:nvSpPr>
        <p:spPr/>
        <p:txBody>
          <a:bodyPr/>
          <a:lstStyle/>
          <a:p>
            <a:fld id="{D1D05467-0424-45AB-BD9D-802391040C2E}" type="datetimeFigureOut">
              <a:rPr lang="en-US" smtClean="0"/>
              <a:t>8/28/2023</a:t>
            </a:fld>
            <a:endParaRPr lang="en-US"/>
          </a:p>
        </p:txBody>
      </p:sp>
      <p:sp>
        <p:nvSpPr>
          <p:cNvPr id="5" name="Footer Placeholder 4">
            <a:extLst>
              <a:ext uri="{FF2B5EF4-FFF2-40B4-BE49-F238E27FC236}">
                <a16:creationId xmlns:a16="http://schemas.microsoft.com/office/drawing/2014/main" id="{5FD57FA8-D728-8CE0-1B33-19CFEDA099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B3F10-1378-DD98-D45B-92A51888BACF}"/>
              </a:ext>
            </a:extLst>
          </p:cNvPr>
          <p:cNvSpPr>
            <a:spLocks noGrp="1"/>
          </p:cNvSpPr>
          <p:nvPr>
            <p:ph type="sldNum" sz="quarter" idx="12"/>
          </p:nvPr>
        </p:nvSpPr>
        <p:spPr/>
        <p:txBody>
          <a:bodyPr/>
          <a:lstStyle/>
          <a:p>
            <a:fld id="{24F0EC55-38A3-40A8-A81A-484AAB112BB9}" type="slidenum">
              <a:rPr lang="en-US" smtClean="0"/>
              <a:t>‹#›</a:t>
            </a:fld>
            <a:endParaRPr lang="en-US"/>
          </a:p>
        </p:txBody>
      </p:sp>
    </p:spTree>
    <p:extLst>
      <p:ext uri="{BB962C8B-B14F-4D97-AF65-F5344CB8AC3E}">
        <p14:creationId xmlns:p14="http://schemas.microsoft.com/office/powerpoint/2010/main" val="2663126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17D0-2315-9DC1-B168-DCC805E615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978770-4CCB-6E50-B164-0F8C95B173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298BA1-5C04-225E-2F29-6CDBE9593949}"/>
              </a:ext>
            </a:extLst>
          </p:cNvPr>
          <p:cNvSpPr>
            <a:spLocks noGrp="1"/>
          </p:cNvSpPr>
          <p:nvPr>
            <p:ph type="dt" sz="half" idx="10"/>
          </p:nvPr>
        </p:nvSpPr>
        <p:spPr/>
        <p:txBody>
          <a:bodyPr/>
          <a:lstStyle/>
          <a:p>
            <a:fld id="{D1D05467-0424-45AB-BD9D-802391040C2E}" type="datetimeFigureOut">
              <a:rPr lang="en-US" smtClean="0"/>
              <a:t>8/28/2023</a:t>
            </a:fld>
            <a:endParaRPr lang="en-US"/>
          </a:p>
        </p:txBody>
      </p:sp>
      <p:sp>
        <p:nvSpPr>
          <p:cNvPr id="5" name="Footer Placeholder 4">
            <a:extLst>
              <a:ext uri="{FF2B5EF4-FFF2-40B4-BE49-F238E27FC236}">
                <a16:creationId xmlns:a16="http://schemas.microsoft.com/office/drawing/2014/main" id="{9056D3AB-0C50-E347-92D8-EAEE7DD4D0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305B8A-1F0C-7D25-3E98-4546F1C30D9A}"/>
              </a:ext>
            </a:extLst>
          </p:cNvPr>
          <p:cNvSpPr>
            <a:spLocks noGrp="1"/>
          </p:cNvSpPr>
          <p:nvPr>
            <p:ph type="sldNum" sz="quarter" idx="12"/>
          </p:nvPr>
        </p:nvSpPr>
        <p:spPr/>
        <p:txBody>
          <a:bodyPr/>
          <a:lstStyle/>
          <a:p>
            <a:fld id="{24F0EC55-38A3-40A8-A81A-484AAB112BB9}" type="slidenum">
              <a:rPr lang="en-US" smtClean="0"/>
              <a:t>‹#›</a:t>
            </a:fld>
            <a:endParaRPr lang="en-US"/>
          </a:p>
        </p:txBody>
      </p:sp>
    </p:spTree>
    <p:extLst>
      <p:ext uri="{BB962C8B-B14F-4D97-AF65-F5344CB8AC3E}">
        <p14:creationId xmlns:p14="http://schemas.microsoft.com/office/powerpoint/2010/main" val="2402138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C60B30-A6E7-FC83-B376-A4D6F5AEC6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F70E49-0BDE-BEE0-0407-6DBCEDFAF0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07CCD-673A-2D89-0B72-83E5C964CAE3}"/>
              </a:ext>
            </a:extLst>
          </p:cNvPr>
          <p:cNvSpPr>
            <a:spLocks noGrp="1"/>
          </p:cNvSpPr>
          <p:nvPr>
            <p:ph type="dt" sz="half" idx="10"/>
          </p:nvPr>
        </p:nvSpPr>
        <p:spPr/>
        <p:txBody>
          <a:bodyPr/>
          <a:lstStyle/>
          <a:p>
            <a:fld id="{D1D05467-0424-45AB-BD9D-802391040C2E}" type="datetimeFigureOut">
              <a:rPr lang="en-US" smtClean="0"/>
              <a:t>8/28/2023</a:t>
            </a:fld>
            <a:endParaRPr lang="en-US"/>
          </a:p>
        </p:txBody>
      </p:sp>
      <p:sp>
        <p:nvSpPr>
          <p:cNvPr id="5" name="Footer Placeholder 4">
            <a:extLst>
              <a:ext uri="{FF2B5EF4-FFF2-40B4-BE49-F238E27FC236}">
                <a16:creationId xmlns:a16="http://schemas.microsoft.com/office/drawing/2014/main" id="{111E99F3-61FF-8EF5-9627-29E87EDB8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250EA-1625-41FD-0350-6E1E2F4060B1}"/>
              </a:ext>
            </a:extLst>
          </p:cNvPr>
          <p:cNvSpPr>
            <a:spLocks noGrp="1"/>
          </p:cNvSpPr>
          <p:nvPr>
            <p:ph type="sldNum" sz="quarter" idx="12"/>
          </p:nvPr>
        </p:nvSpPr>
        <p:spPr/>
        <p:txBody>
          <a:bodyPr/>
          <a:lstStyle/>
          <a:p>
            <a:fld id="{24F0EC55-38A3-40A8-A81A-484AAB112BB9}" type="slidenum">
              <a:rPr lang="en-US" smtClean="0"/>
              <a:t>‹#›</a:t>
            </a:fld>
            <a:endParaRPr lang="en-US"/>
          </a:p>
        </p:txBody>
      </p:sp>
    </p:spTree>
    <p:extLst>
      <p:ext uri="{BB962C8B-B14F-4D97-AF65-F5344CB8AC3E}">
        <p14:creationId xmlns:p14="http://schemas.microsoft.com/office/powerpoint/2010/main" val="937501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78B64-2D63-C294-88EC-F1FEC4F359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650904-A160-4D05-E90E-EE54251771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191B1-107C-856C-058F-4E479CF86496}"/>
              </a:ext>
            </a:extLst>
          </p:cNvPr>
          <p:cNvSpPr>
            <a:spLocks noGrp="1"/>
          </p:cNvSpPr>
          <p:nvPr>
            <p:ph type="dt" sz="half" idx="10"/>
          </p:nvPr>
        </p:nvSpPr>
        <p:spPr/>
        <p:txBody>
          <a:bodyPr/>
          <a:lstStyle/>
          <a:p>
            <a:fld id="{D1D05467-0424-45AB-BD9D-802391040C2E}" type="datetimeFigureOut">
              <a:rPr lang="en-US" smtClean="0"/>
              <a:t>8/28/2023</a:t>
            </a:fld>
            <a:endParaRPr lang="en-US"/>
          </a:p>
        </p:txBody>
      </p:sp>
      <p:sp>
        <p:nvSpPr>
          <p:cNvPr id="5" name="Footer Placeholder 4">
            <a:extLst>
              <a:ext uri="{FF2B5EF4-FFF2-40B4-BE49-F238E27FC236}">
                <a16:creationId xmlns:a16="http://schemas.microsoft.com/office/drawing/2014/main" id="{96C99E9D-DCD9-66D9-3A1A-C130687F2A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16FC1-22E6-C911-3A9F-E04C3B1DD4EC}"/>
              </a:ext>
            </a:extLst>
          </p:cNvPr>
          <p:cNvSpPr>
            <a:spLocks noGrp="1"/>
          </p:cNvSpPr>
          <p:nvPr>
            <p:ph type="sldNum" sz="quarter" idx="12"/>
          </p:nvPr>
        </p:nvSpPr>
        <p:spPr/>
        <p:txBody>
          <a:bodyPr/>
          <a:lstStyle/>
          <a:p>
            <a:fld id="{24F0EC55-38A3-40A8-A81A-484AAB112BB9}" type="slidenum">
              <a:rPr lang="en-US" smtClean="0"/>
              <a:t>‹#›</a:t>
            </a:fld>
            <a:endParaRPr lang="en-US"/>
          </a:p>
        </p:txBody>
      </p:sp>
    </p:spTree>
    <p:extLst>
      <p:ext uri="{BB962C8B-B14F-4D97-AF65-F5344CB8AC3E}">
        <p14:creationId xmlns:p14="http://schemas.microsoft.com/office/powerpoint/2010/main" val="2914652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0018A-EB01-EB96-A602-837F6F1503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B56E67-1E46-6AC9-944D-9690C8EFBB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DA550B-EF92-BAE7-A9D3-C3BBA2661BC2}"/>
              </a:ext>
            </a:extLst>
          </p:cNvPr>
          <p:cNvSpPr>
            <a:spLocks noGrp="1"/>
          </p:cNvSpPr>
          <p:nvPr>
            <p:ph type="dt" sz="half" idx="10"/>
          </p:nvPr>
        </p:nvSpPr>
        <p:spPr/>
        <p:txBody>
          <a:bodyPr/>
          <a:lstStyle/>
          <a:p>
            <a:fld id="{D1D05467-0424-45AB-BD9D-802391040C2E}" type="datetimeFigureOut">
              <a:rPr lang="en-US" smtClean="0"/>
              <a:t>8/28/2023</a:t>
            </a:fld>
            <a:endParaRPr lang="en-US"/>
          </a:p>
        </p:txBody>
      </p:sp>
      <p:sp>
        <p:nvSpPr>
          <p:cNvPr id="5" name="Footer Placeholder 4">
            <a:extLst>
              <a:ext uri="{FF2B5EF4-FFF2-40B4-BE49-F238E27FC236}">
                <a16:creationId xmlns:a16="http://schemas.microsoft.com/office/drawing/2014/main" id="{ABB5CF4A-5B87-7443-705A-09F078A4E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7A82C4-E4F4-016C-9E6D-DC1B47B237AC}"/>
              </a:ext>
            </a:extLst>
          </p:cNvPr>
          <p:cNvSpPr>
            <a:spLocks noGrp="1"/>
          </p:cNvSpPr>
          <p:nvPr>
            <p:ph type="sldNum" sz="quarter" idx="12"/>
          </p:nvPr>
        </p:nvSpPr>
        <p:spPr/>
        <p:txBody>
          <a:bodyPr/>
          <a:lstStyle/>
          <a:p>
            <a:fld id="{24F0EC55-38A3-40A8-A81A-484AAB112BB9}" type="slidenum">
              <a:rPr lang="en-US" smtClean="0"/>
              <a:t>‹#›</a:t>
            </a:fld>
            <a:endParaRPr lang="en-US"/>
          </a:p>
        </p:txBody>
      </p:sp>
    </p:spTree>
    <p:extLst>
      <p:ext uri="{BB962C8B-B14F-4D97-AF65-F5344CB8AC3E}">
        <p14:creationId xmlns:p14="http://schemas.microsoft.com/office/powerpoint/2010/main" val="97311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1F82-AF7F-58FC-0587-6AAE8D4490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FDC9D7-5C73-0236-F709-691999B4DA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00DAA8-0011-A403-871C-9E9ABC3EFC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18FF49-013A-2BF3-41BC-5F49D28910EA}"/>
              </a:ext>
            </a:extLst>
          </p:cNvPr>
          <p:cNvSpPr>
            <a:spLocks noGrp="1"/>
          </p:cNvSpPr>
          <p:nvPr>
            <p:ph type="dt" sz="half" idx="10"/>
          </p:nvPr>
        </p:nvSpPr>
        <p:spPr/>
        <p:txBody>
          <a:bodyPr/>
          <a:lstStyle/>
          <a:p>
            <a:fld id="{D1D05467-0424-45AB-BD9D-802391040C2E}" type="datetimeFigureOut">
              <a:rPr lang="en-US" smtClean="0"/>
              <a:t>8/28/2023</a:t>
            </a:fld>
            <a:endParaRPr lang="en-US"/>
          </a:p>
        </p:txBody>
      </p:sp>
      <p:sp>
        <p:nvSpPr>
          <p:cNvPr id="6" name="Footer Placeholder 5">
            <a:extLst>
              <a:ext uri="{FF2B5EF4-FFF2-40B4-BE49-F238E27FC236}">
                <a16:creationId xmlns:a16="http://schemas.microsoft.com/office/drawing/2014/main" id="{1C1A9326-AF1D-88C9-108D-46D9C48DD0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D17FFB-833E-99DA-3918-9B4A4B7F15C3}"/>
              </a:ext>
            </a:extLst>
          </p:cNvPr>
          <p:cNvSpPr>
            <a:spLocks noGrp="1"/>
          </p:cNvSpPr>
          <p:nvPr>
            <p:ph type="sldNum" sz="quarter" idx="12"/>
          </p:nvPr>
        </p:nvSpPr>
        <p:spPr/>
        <p:txBody>
          <a:bodyPr/>
          <a:lstStyle/>
          <a:p>
            <a:fld id="{24F0EC55-38A3-40A8-A81A-484AAB112BB9}" type="slidenum">
              <a:rPr lang="en-US" smtClean="0"/>
              <a:t>‹#›</a:t>
            </a:fld>
            <a:endParaRPr lang="en-US"/>
          </a:p>
        </p:txBody>
      </p:sp>
    </p:spTree>
    <p:extLst>
      <p:ext uri="{BB962C8B-B14F-4D97-AF65-F5344CB8AC3E}">
        <p14:creationId xmlns:p14="http://schemas.microsoft.com/office/powerpoint/2010/main" val="180058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43594-4EAC-828F-7509-4CDFD6ABF6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D08237-F4E7-FF86-6DA8-B5646B1B13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6CC4A3-CD23-462E-2244-A7C8E29874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89CDBD-6FC8-D9E3-6D33-7CBD646E9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89F7A5-5EDB-DF45-62CF-CB4DB843E8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10DE83-151F-DB22-F734-E321C57CC877}"/>
              </a:ext>
            </a:extLst>
          </p:cNvPr>
          <p:cNvSpPr>
            <a:spLocks noGrp="1"/>
          </p:cNvSpPr>
          <p:nvPr>
            <p:ph type="dt" sz="half" idx="10"/>
          </p:nvPr>
        </p:nvSpPr>
        <p:spPr/>
        <p:txBody>
          <a:bodyPr/>
          <a:lstStyle/>
          <a:p>
            <a:fld id="{D1D05467-0424-45AB-BD9D-802391040C2E}" type="datetimeFigureOut">
              <a:rPr lang="en-US" smtClean="0"/>
              <a:t>8/28/2023</a:t>
            </a:fld>
            <a:endParaRPr lang="en-US"/>
          </a:p>
        </p:txBody>
      </p:sp>
      <p:sp>
        <p:nvSpPr>
          <p:cNvPr id="8" name="Footer Placeholder 7">
            <a:extLst>
              <a:ext uri="{FF2B5EF4-FFF2-40B4-BE49-F238E27FC236}">
                <a16:creationId xmlns:a16="http://schemas.microsoft.com/office/drawing/2014/main" id="{61EA60D9-9035-12F9-EF29-3445384C92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1BF81A-0E58-E747-135F-2DE79005F93B}"/>
              </a:ext>
            </a:extLst>
          </p:cNvPr>
          <p:cNvSpPr>
            <a:spLocks noGrp="1"/>
          </p:cNvSpPr>
          <p:nvPr>
            <p:ph type="sldNum" sz="quarter" idx="12"/>
          </p:nvPr>
        </p:nvSpPr>
        <p:spPr/>
        <p:txBody>
          <a:bodyPr/>
          <a:lstStyle/>
          <a:p>
            <a:fld id="{24F0EC55-38A3-40A8-A81A-484AAB112BB9}" type="slidenum">
              <a:rPr lang="en-US" smtClean="0"/>
              <a:t>‹#›</a:t>
            </a:fld>
            <a:endParaRPr lang="en-US"/>
          </a:p>
        </p:txBody>
      </p:sp>
    </p:spTree>
    <p:extLst>
      <p:ext uri="{BB962C8B-B14F-4D97-AF65-F5344CB8AC3E}">
        <p14:creationId xmlns:p14="http://schemas.microsoft.com/office/powerpoint/2010/main" val="1223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4C3D0-8B8F-1033-043A-50FE76835B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E6741A-0C4A-B8F3-5928-083FA9D89886}"/>
              </a:ext>
            </a:extLst>
          </p:cNvPr>
          <p:cNvSpPr>
            <a:spLocks noGrp="1"/>
          </p:cNvSpPr>
          <p:nvPr>
            <p:ph type="dt" sz="half" idx="10"/>
          </p:nvPr>
        </p:nvSpPr>
        <p:spPr/>
        <p:txBody>
          <a:bodyPr/>
          <a:lstStyle/>
          <a:p>
            <a:fld id="{D1D05467-0424-45AB-BD9D-802391040C2E}" type="datetimeFigureOut">
              <a:rPr lang="en-US" smtClean="0"/>
              <a:t>8/28/2023</a:t>
            </a:fld>
            <a:endParaRPr lang="en-US"/>
          </a:p>
        </p:txBody>
      </p:sp>
      <p:sp>
        <p:nvSpPr>
          <p:cNvPr id="4" name="Footer Placeholder 3">
            <a:extLst>
              <a:ext uri="{FF2B5EF4-FFF2-40B4-BE49-F238E27FC236}">
                <a16:creationId xmlns:a16="http://schemas.microsoft.com/office/drawing/2014/main" id="{BE991ACB-8C03-01A8-EDFB-65DCCE939D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B9D9D8-09A7-B30D-51EF-01A19E792133}"/>
              </a:ext>
            </a:extLst>
          </p:cNvPr>
          <p:cNvSpPr>
            <a:spLocks noGrp="1"/>
          </p:cNvSpPr>
          <p:nvPr>
            <p:ph type="sldNum" sz="quarter" idx="12"/>
          </p:nvPr>
        </p:nvSpPr>
        <p:spPr/>
        <p:txBody>
          <a:bodyPr/>
          <a:lstStyle/>
          <a:p>
            <a:fld id="{24F0EC55-38A3-40A8-A81A-484AAB112BB9}" type="slidenum">
              <a:rPr lang="en-US" smtClean="0"/>
              <a:t>‹#›</a:t>
            </a:fld>
            <a:endParaRPr lang="en-US"/>
          </a:p>
        </p:txBody>
      </p:sp>
    </p:spTree>
    <p:extLst>
      <p:ext uri="{BB962C8B-B14F-4D97-AF65-F5344CB8AC3E}">
        <p14:creationId xmlns:p14="http://schemas.microsoft.com/office/powerpoint/2010/main" val="2409977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5CE6F6-E309-E884-7383-6A9A4F159BEC}"/>
              </a:ext>
            </a:extLst>
          </p:cNvPr>
          <p:cNvSpPr>
            <a:spLocks noGrp="1"/>
          </p:cNvSpPr>
          <p:nvPr>
            <p:ph type="dt" sz="half" idx="10"/>
          </p:nvPr>
        </p:nvSpPr>
        <p:spPr/>
        <p:txBody>
          <a:bodyPr/>
          <a:lstStyle/>
          <a:p>
            <a:fld id="{D1D05467-0424-45AB-BD9D-802391040C2E}" type="datetimeFigureOut">
              <a:rPr lang="en-US" smtClean="0"/>
              <a:t>8/28/2023</a:t>
            </a:fld>
            <a:endParaRPr lang="en-US"/>
          </a:p>
        </p:txBody>
      </p:sp>
      <p:sp>
        <p:nvSpPr>
          <p:cNvPr id="3" name="Footer Placeholder 2">
            <a:extLst>
              <a:ext uri="{FF2B5EF4-FFF2-40B4-BE49-F238E27FC236}">
                <a16:creationId xmlns:a16="http://schemas.microsoft.com/office/drawing/2014/main" id="{D3463D0E-613F-6BC3-00BF-C237BB45DB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F559ED-47EA-5076-3DBA-FA4293F43264}"/>
              </a:ext>
            </a:extLst>
          </p:cNvPr>
          <p:cNvSpPr>
            <a:spLocks noGrp="1"/>
          </p:cNvSpPr>
          <p:nvPr>
            <p:ph type="sldNum" sz="quarter" idx="12"/>
          </p:nvPr>
        </p:nvSpPr>
        <p:spPr/>
        <p:txBody>
          <a:bodyPr/>
          <a:lstStyle/>
          <a:p>
            <a:fld id="{24F0EC55-38A3-40A8-A81A-484AAB112BB9}" type="slidenum">
              <a:rPr lang="en-US" smtClean="0"/>
              <a:t>‹#›</a:t>
            </a:fld>
            <a:endParaRPr lang="en-US"/>
          </a:p>
        </p:txBody>
      </p:sp>
    </p:spTree>
    <p:extLst>
      <p:ext uri="{BB962C8B-B14F-4D97-AF65-F5344CB8AC3E}">
        <p14:creationId xmlns:p14="http://schemas.microsoft.com/office/powerpoint/2010/main" val="1230407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D7F24-5E30-760C-48B9-EF919E74EC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819098-A740-95C3-7034-8DDB9FEE49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E288BA-63B9-6E09-8429-A05C4B7B98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0E45AD-EEF6-4EC1-009D-7EE2C6FDF09E}"/>
              </a:ext>
            </a:extLst>
          </p:cNvPr>
          <p:cNvSpPr>
            <a:spLocks noGrp="1"/>
          </p:cNvSpPr>
          <p:nvPr>
            <p:ph type="dt" sz="half" idx="10"/>
          </p:nvPr>
        </p:nvSpPr>
        <p:spPr/>
        <p:txBody>
          <a:bodyPr/>
          <a:lstStyle/>
          <a:p>
            <a:fld id="{D1D05467-0424-45AB-BD9D-802391040C2E}" type="datetimeFigureOut">
              <a:rPr lang="en-US" smtClean="0"/>
              <a:t>8/28/2023</a:t>
            </a:fld>
            <a:endParaRPr lang="en-US"/>
          </a:p>
        </p:txBody>
      </p:sp>
      <p:sp>
        <p:nvSpPr>
          <p:cNvPr id="6" name="Footer Placeholder 5">
            <a:extLst>
              <a:ext uri="{FF2B5EF4-FFF2-40B4-BE49-F238E27FC236}">
                <a16:creationId xmlns:a16="http://schemas.microsoft.com/office/drawing/2014/main" id="{66371134-EB6E-33ED-7330-B6AA1B0A34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C72672-B33A-EE7B-45A8-4FEF04B10AB3}"/>
              </a:ext>
            </a:extLst>
          </p:cNvPr>
          <p:cNvSpPr>
            <a:spLocks noGrp="1"/>
          </p:cNvSpPr>
          <p:nvPr>
            <p:ph type="sldNum" sz="quarter" idx="12"/>
          </p:nvPr>
        </p:nvSpPr>
        <p:spPr/>
        <p:txBody>
          <a:bodyPr/>
          <a:lstStyle/>
          <a:p>
            <a:fld id="{24F0EC55-38A3-40A8-A81A-484AAB112BB9}" type="slidenum">
              <a:rPr lang="en-US" smtClean="0"/>
              <a:t>‹#›</a:t>
            </a:fld>
            <a:endParaRPr lang="en-US"/>
          </a:p>
        </p:txBody>
      </p:sp>
    </p:spTree>
    <p:extLst>
      <p:ext uri="{BB962C8B-B14F-4D97-AF65-F5344CB8AC3E}">
        <p14:creationId xmlns:p14="http://schemas.microsoft.com/office/powerpoint/2010/main" val="62101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7D5-45E2-F5BC-7E34-C5BB175523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8E25CA-A0DB-7181-A6E8-FE660F9A8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0843F2-938A-237B-256A-C463B85685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707BE-3AF8-0E56-E838-A119661339C6}"/>
              </a:ext>
            </a:extLst>
          </p:cNvPr>
          <p:cNvSpPr>
            <a:spLocks noGrp="1"/>
          </p:cNvSpPr>
          <p:nvPr>
            <p:ph type="dt" sz="half" idx="10"/>
          </p:nvPr>
        </p:nvSpPr>
        <p:spPr/>
        <p:txBody>
          <a:bodyPr/>
          <a:lstStyle/>
          <a:p>
            <a:fld id="{D1D05467-0424-45AB-BD9D-802391040C2E}" type="datetimeFigureOut">
              <a:rPr lang="en-US" smtClean="0"/>
              <a:t>8/28/2023</a:t>
            </a:fld>
            <a:endParaRPr lang="en-US"/>
          </a:p>
        </p:txBody>
      </p:sp>
      <p:sp>
        <p:nvSpPr>
          <p:cNvPr id="6" name="Footer Placeholder 5">
            <a:extLst>
              <a:ext uri="{FF2B5EF4-FFF2-40B4-BE49-F238E27FC236}">
                <a16:creationId xmlns:a16="http://schemas.microsoft.com/office/drawing/2014/main" id="{0D728C1D-4EDF-67D0-EA1A-45B7426BF0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EE8454-62B6-17AA-0E2C-84A6120EBB95}"/>
              </a:ext>
            </a:extLst>
          </p:cNvPr>
          <p:cNvSpPr>
            <a:spLocks noGrp="1"/>
          </p:cNvSpPr>
          <p:nvPr>
            <p:ph type="sldNum" sz="quarter" idx="12"/>
          </p:nvPr>
        </p:nvSpPr>
        <p:spPr/>
        <p:txBody>
          <a:bodyPr/>
          <a:lstStyle/>
          <a:p>
            <a:fld id="{24F0EC55-38A3-40A8-A81A-484AAB112BB9}" type="slidenum">
              <a:rPr lang="en-US" smtClean="0"/>
              <a:t>‹#›</a:t>
            </a:fld>
            <a:endParaRPr lang="en-US"/>
          </a:p>
        </p:txBody>
      </p:sp>
    </p:spTree>
    <p:extLst>
      <p:ext uri="{BB962C8B-B14F-4D97-AF65-F5344CB8AC3E}">
        <p14:creationId xmlns:p14="http://schemas.microsoft.com/office/powerpoint/2010/main" val="119814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08CC5-F924-5584-8522-7B2B42CFDD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DE1BAD-4E9A-F647-CE26-56B7E61F1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D9FC1-62FE-5845-02DC-C40ACEA76E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D05467-0424-45AB-BD9D-802391040C2E}" type="datetimeFigureOut">
              <a:rPr lang="en-US" smtClean="0"/>
              <a:t>8/28/2023</a:t>
            </a:fld>
            <a:endParaRPr lang="en-US"/>
          </a:p>
        </p:txBody>
      </p:sp>
      <p:sp>
        <p:nvSpPr>
          <p:cNvPr id="5" name="Footer Placeholder 4">
            <a:extLst>
              <a:ext uri="{FF2B5EF4-FFF2-40B4-BE49-F238E27FC236}">
                <a16:creationId xmlns:a16="http://schemas.microsoft.com/office/drawing/2014/main" id="{DA1AA1FC-400A-0F8E-7D9E-4405CA9C74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CA1A03-094A-6B2F-178F-718AA901E6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F0EC55-38A3-40A8-A81A-484AAB112BB9}" type="slidenum">
              <a:rPr lang="en-US" smtClean="0"/>
              <a:t>‹#›</a:t>
            </a:fld>
            <a:endParaRPr lang="en-US"/>
          </a:p>
        </p:txBody>
      </p:sp>
    </p:spTree>
    <p:extLst>
      <p:ext uri="{BB962C8B-B14F-4D97-AF65-F5344CB8AC3E}">
        <p14:creationId xmlns:p14="http://schemas.microsoft.com/office/powerpoint/2010/main" val="2940292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horoptor">
            <a:extLst>
              <a:ext uri="{FF2B5EF4-FFF2-40B4-BE49-F238E27FC236}">
                <a16:creationId xmlns:a16="http://schemas.microsoft.com/office/drawing/2014/main" id="{9A903547-0967-C4D1-A906-689A719BA2A2}"/>
              </a:ext>
            </a:extLst>
          </p:cNvPr>
          <p:cNvPicPr>
            <a:picLocks noChangeAspect="1"/>
          </p:cNvPicPr>
          <p:nvPr/>
        </p:nvPicPr>
        <p:blipFill rotWithShape="1">
          <a:blip r:embed="rId2">
            <a:alphaModFix amt="40000"/>
          </a:blip>
          <a:srcRect l="17752" r="-1" b="-1"/>
          <a:stretch/>
        </p:blipFill>
        <p:spPr>
          <a:xfrm>
            <a:off x="-19030" y="10"/>
            <a:ext cx="8450297" cy="6857990"/>
          </a:xfrm>
          <a:prstGeom prst="rect">
            <a:avLst/>
          </a:prstGeom>
        </p:spPr>
      </p:pic>
      <p:sp>
        <p:nvSpPr>
          <p:cNvPr id="2" name="Title 1">
            <a:extLst>
              <a:ext uri="{FF2B5EF4-FFF2-40B4-BE49-F238E27FC236}">
                <a16:creationId xmlns:a16="http://schemas.microsoft.com/office/drawing/2014/main" id="{4E6460F8-72EB-9C7D-8CF7-42EA48DBD738}"/>
              </a:ext>
            </a:extLst>
          </p:cNvPr>
          <p:cNvSpPr>
            <a:spLocks noGrp="1"/>
          </p:cNvSpPr>
          <p:nvPr>
            <p:ph type="ctrTitle"/>
          </p:nvPr>
        </p:nvSpPr>
        <p:spPr>
          <a:xfrm>
            <a:off x="838201" y="365125"/>
            <a:ext cx="5251316" cy="1627636"/>
          </a:xfrm>
        </p:spPr>
        <p:txBody>
          <a:bodyPr vert="horz" lIns="91440" tIns="45720" rIns="91440" bIns="45720" rtlCol="0" anchor="ctr">
            <a:normAutofit/>
          </a:bodyPr>
          <a:lstStyle/>
          <a:p>
            <a:pPr algn="l"/>
            <a:r>
              <a:rPr lang="en-US" sz="3700" kern="1200">
                <a:solidFill>
                  <a:srgbClr val="FFFFFF"/>
                </a:solidFill>
                <a:latin typeface="+mj-lt"/>
                <a:ea typeface="+mj-ea"/>
                <a:cs typeface="+mj-cs"/>
              </a:rPr>
              <a:t>Parkinson Disease Progress Measurement using Machine Learning</a:t>
            </a:r>
          </a:p>
        </p:txBody>
      </p:sp>
      <p:sp>
        <p:nvSpPr>
          <p:cNvPr id="3" name="Subtitle 2">
            <a:extLst>
              <a:ext uri="{FF2B5EF4-FFF2-40B4-BE49-F238E27FC236}">
                <a16:creationId xmlns:a16="http://schemas.microsoft.com/office/drawing/2014/main" id="{ED7CC756-2F88-3E76-930D-52C81F391FCD}"/>
              </a:ext>
            </a:extLst>
          </p:cNvPr>
          <p:cNvSpPr>
            <a:spLocks noGrp="1"/>
          </p:cNvSpPr>
          <p:nvPr>
            <p:ph type="subTitle" idx="1"/>
          </p:nvPr>
        </p:nvSpPr>
        <p:spPr>
          <a:xfrm>
            <a:off x="-19030" y="4865240"/>
            <a:ext cx="6229350" cy="4033838"/>
          </a:xfrm>
        </p:spPr>
        <p:txBody>
          <a:bodyPr vert="horz" lIns="91440" tIns="45720" rIns="91440" bIns="45720" rtlCol="0">
            <a:normAutofit/>
          </a:bodyPr>
          <a:lstStyle/>
          <a:p>
            <a:pPr algn="l"/>
            <a:r>
              <a:rPr lang="en-US" sz="2000" dirty="0">
                <a:solidFill>
                  <a:srgbClr val="FFFFFF"/>
                </a:solidFill>
              </a:rPr>
              <a:t>By: Varun Sharma</a:t>
            </a:r>
          </a:p>
          <a:p>
            <a:pPr algn="l"/>
            <a:r>
              <a:rPr lang="en-US" sz="2000" dirty="0">
                <a:solidFill>
                  <a:srgbClr val="FFFFFF"/>
                </a:solidFill>
              </a:rPr>
              <a:t>Major: Master’s in Data Science</a:t>
            </a:r>
          </a:p>
          <a:p>
            <a:pPr algn="l"/>
            <a:r>
              <a:rPr lang="en-US" sz="2000" dirty="0">
                <a:solidFill>
                  <a:srgbClr val="FFFFFF"/>
                </a:solidFill>
              </a:rPr>
              <a:t>College of Computing &amp; Informatics, Drexel University</a:t>
            </a:r>
          </a:p>
          <a:p>
            <a:pPr algn="l"/>
            <a:r>
              <a:rPr lang="en-US" sz="2000" dirty="0">
                <a:solidFill>
                  <a:srgbClr val="FFFFFF"/>
                </a:solidFill>
              </a:rPr>
              <a:t>Professor: Mr. Milad </a:t>
            </a:r>
            <a:r>
              <a:rPr lang="en-US" sz="2000" dirty="0" err="1">
                <a:solidFill>
                  <a:srgbClr val="FFFFFF"/>
                </a:solidFill>
              </a:rPr>
              <a:t>Toutounchian</a:t>
            </a:r>
            <a:r>
              <a:rPr lang="en-US" sz="2000" dirty="0">
                <a:solidFill>
                  <a:srgbClr val="FFFFFF"/>
                </a:solidFill>
              </a:rPr>
              <a:t>.</a:t>
            </a:r>
          </a:p>
        </p:txBody>
      </p:sp>
      <p:pic>
        <p:nvPicPr>
          <p:cNvPr id="4" name="Picture 3" descr="Scan of a human brain in a neurology clinic">
            <a:extLst>
              <a:ext uri="{FF2B5EF4-FFF2-40B4-BE49-F238E27FC236}">
                <a16:creationId xmlns:a16="http://schemas.microsoft.com/office/drawing/2014/main" id="{EB515C93-F058-CBE6-2C1A-F621613ECF26}"/>
              </a:ext>
            </a:extLst>
          </p:cNvPr>
          <p:cNvPicPr>
            <a:picLocks noChangeAspect="1"/>
          </p:cNvPicPr>
          <p:nvPr/>
        </p:nvPicPr>
        <p:blipFill rotWithShape="1">
          <a:blip r:embed="rId3"/>
          <a:srcRect l="34790"/>
          <a:stretch/>
        </p:blipFill>
        <p:spPr>
          <a:xfrm>
            <a:off x="624504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252540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575A102-D95D-4D6E-8F1B-49EED0AE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70DB399-5C9E-E410-0D03-5F9BB36EAD4D}"/>
              </a:ext>
            </a:extLst>
          </p:cNvPr>
          <p:cNvSpPr>
            <a:spLocks noGrp="1"/>
          </p:cNvSpPr>
          <p:nvPr>
            <p:ph type="title"/>
          </p:nvPr>
        </p:nvSpPr>
        <p:spPr>
          <a:xfrm>
            <a:off x="793159" y="1377146"/>
            <a:ext cx="4076460" cy="3626217"/>
          </a:xfrm>
        </p:spPr>
        <p:txBody>
          <a:bodyPr vert="horz" lIns="91440" tIns="45720" rIns="91440" bIns="45720" rtlCol="0" anchor="b">
            <a:normAutofit/>
          </a:bodyPr>
          <a:lstStyle/>
          <a:p>
            <a:pPr algn="r"/>
            <a:r>
              <a:rPr lang="en-US" sz="6200" kern="1200">
                <a:solidFill>
                  <a:srgbClr val="FFFFFF"/>
                </a:solidFill>
                <a:latin typeface="+mj-lt"/>
                <a:ea typeface="+mj-ea"/>
                <a:cs typeface="+mj-cs"/>
              </a:rPr>
              <a:t>Age &amp; Sex Distribution</a:t>
            </a:r>
          </a:p>
        </p:txBody>
      </p:sp>
      <p:pic>
        <p:nvPicPr>
          <p:cNvPr id="5" name="Content Placeholder 4" descr="A screenshot of a graph&#10;&#10;Description automatically generated">
            <a:extLst>
              <a:ext uri="{FF2B5EF4-FFF2-40B4-BE49-F238E27FC236}">
                <a16:creationId xmlns:a16="http://schemas.microsoft.com/office/drawing/2014/main" id="{9C1A1A95-21A7-AA2F-3A7A-96AA7F2BA24F}"/>
              </a:ext>
            </a:extLst>
          </p:cNvPr>
          <p:cNvPicPr>
            <a:picLocks noGrp="1" noChangeAspect="1"/>
          </p:cNvPicPr>
          <p:nvPr>
            <p:ph idx="1"/>
          </p:nvPr>
        </p:nvPicPr>
        <p:blipFill>
          <a:blip r:embed="rId2">
            <a:alphaModFix/>
            <a:extLst>
              <a:ext uri="{28A0092B-C50C-407E-A947-70E740481C1C}">
                <a14:useLocalDpi xmlns:a14="http://schemas.microsoft.com/office/drawing/2010/main" val="0"/>
              </a:ext>
            </a:extLst>
          </a:blip>
          <a:stretch>
            <a:fillRect/>
          </a:stretch>
        </p:blipFill>
        <p:spPr>
          <a:xfrm>
            <a:off x="5581651" y="295275"/>
            <a:ext cx="6486524" cy="5747723"/>
          </a:xfrm>
          <a:prstGeom prst="rect">
            <a:avLst/>
          </a:prstGeom>
        </p:spPr>
      </p:pic>
      <p:grpSp>
        <p:nvGrpSpPr>
          <p:cNvPr id="14" name="Group 13">
            <a:extLst>
              <a:ext uri="{FF2B5EF4-FFF2-40B4-BE49-F238E27FC236}">
                <a16:creationId xmlns:a16="http://schemas.microsoft.com/office/drawing/2014/main" id="{CF0FFF1F-79B6-4A13-A464-070CD6F89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42198" y="814999"/>
            <a:ext cx="465458" cy="581435"/>
            <a:chOff x="10942198" y="814999"/>
            <a:chExt cx="465458" cy="581435"/>
          </a:xfrm>
          <a:solidFill>
            <a:srgbClr val="FFFFFF"/>
          </a:solidFill>
        </p:grpSpPr>
        <p:sp>
          <p:nvSpPr>
            <p:cNvPr id="15"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grpFill/>
            <a:ln w="603" cap="flat">
              <a:noFill/>
              <a:prstDash val="solid"/>
              <a:miter/>
            </a:ln>
          </p:spPr>
          <p:txBody>
            <a:bodyPr rtlCol="0" anchor="ctr"/>
            <a:lstStyle/>
            <a:p>
              <a:endParaRPr lang="en-US">
                <a:solidFill>
                  <a:srgbClr val="FFFFFF"/>
                </a:solidFill>
              </a:endParaRPr>
            </a:p>
          </p:txBody>
        </p:sp>
        <p:sp>
          <p:nvSpPr>
            <p:cNvPr id="16"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sp>
          <p:nvSpPr>
            <p:cNvPr id="17"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cxnSp>
        <p:nvCxnSpPr>
          <p:cNvPr id="19" name="Straight Connector 1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9322" y="6274341"/>
            <a:ext cx="11353800"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442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FC9E54-8F4D-DEB1-2B19-EDBB4A5FF035}"/>
              </a:ext>
            </a:extLst>
          </p:cNvPr>
          <p:cNvSpPr>
            <a:spLocks noGrp="1"/>
          </p:cNvSpPr>
          <p:nvPr>
            <p:ph type="title"/>
          </p:nvPr>
        </p:nvSpPr>
        <p:spPr>
          <a:xfrm>
            <a:off x="838199" y="4428000"/>
            <a:ext cx="6143626" cy="1400400"/>
          </a:xfrm>
        </p:spPr>
        <p:txBody>
          <a:bodyPr vert="horz" wrap="square" lIns="91440" tIns="45720" rIns="91440" bIns="45720" rtlCol="0" anchor="b">
            <a:normAutofit/>
          </a:bodyPr>
          <a:lstStyle/>
          <a:p>
            <a:r>
              <a:rPr lang="en-US" sz="4300" kern="1200">
                <a:solidFill>
                  <a:schemeClr val="bg1"/>
                </a:solidFill>
                <a:latin typeface="+mj-lt"/>
                <a:ea typeface="+mj-ea"/>
                <a:cs typeface="+mj-cs"/>
              </a:rPr>
              <a:t>K-means Clustering &amp; Outlier Detection</a:t>
            </a:r>
          </a:p>
        </p:txBody>
      </p:sp>
      <p:pic>
        <p:nvPicPr>
          <p:cNvPr id="11" name="Content Placeholder 10" descr="A diagram of a clustering diagram&#10;&#10;Description automatically generated with medium confidence">
            <a:extLst>
              <a:ext uri="{FF2B5EF4-FFF2-40B4-BE49-F238E27FC236}">
                <a16:creationId xmlns:a16="http://schemas.microsoft.com/office/drawing/2014/main" id="{15C943B6-6CAB-CC1E-F314-10BC271230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76" b="3"/>
          <a:stretch/>
        </p:blipFill>
        <p:spPr>
          <a:xfrm>
            <a:off x="6" y="-1"/>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pic>
        <p:nvPicPr>
          <p:cNvPr id="13" name="Picture 12" descr="A blue and red dot diagram&#10;&#10;Description automatically generated">
            <a:extLst>
              <a:ext uri="{FF2B5EF4-FFF2-40B4-BE49-F238E27FC236}">
                <a16:creationId xmlns:a16="http://schemas.microsoft.com/office/drawing/2014/main" id="{742C552E-782D-BD7A-C82C-0BB7E1DA5905}"/>
              </a:ext>
            </a:extLst>
          </p:cNvPr>
          <p:cNvPicPr>
            <a:picLocks noChangeAspect="1"/>
          </p:cNvPicPr>
          <p:nvPr/>
        </p:nvPicPr>
        <p:blipFill rotWithShape="1">
          <a:blip r:embed="rId3">
            <a:extLst>
              <a:ext uri="{28A0092B-C50C-407E-A947-70E740481C1C}">
                <a14:useLocalDpi xmlns:a14="http://schemas.microsoft.com/office/drawing/2010/main" val="0"/>
              </a:ext>
            </a:extLst>
          </a:blip>
          <a:srcRect r="1069" b="3"/>
          <a:stretch/>
        </p:blipFill>
        <p:spPr>
          <a:xfrm>
            <a:off x="6191245"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grpSp>
        <p:nvGrpSpPr>
          <p:cNvPr id="20" name="Group 19">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1" name="Freeform: Shape 20">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196431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3D6EC93-F369-413E-AA67-5D4104161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0DC8EC-1C96-C57B-9710-81A6B67A4E21}"/>
              </a:ext>
            </a:extLst>
          </p:cNvPr>
          <p:cNvSpPr>
            <a:spLocks noGrp="1"/>
          </p:cNvSpPr>
          <p:nvPr>
            <p:ph type="title"/>
          </p:nvPr>
        </p:nvSpPr>
        <p:spPr>
          <a:xfrm>
            <a:off x="838201" y="1641752"/>
            <a:ext cx="4394200" cy="1323439"/>
          </a:xfrm>
        </p:spPr>
        <p:txBody>
          <a:bodyPr anchor="t">
            <a:normAutofit/>
          </a:bodyPr>
          <a:lstStyle/>
          <a:p>
            <a:r>
              <a:rPr lang="en-US" sz="4000">
                <a:solidFill>
                  <a:schemeClr val="bg1"/>
                </a:solidFill>
              </a:rPr>
              <a:t>Feature Engineering</a:t>
            </a:r>
          </a:p>
        </p:txBody>
      </p:sp>
      <p:sp>
        <p:nvSpPr>
          <p:cNvPr id="3" name="Content Placeholder 2">
            <a:extLst>
              <a:ext uri="{FF2B5EF4-FFF2-40B4-BE49-F238E27FC236}">
                <a16:creationId xmlns:a16="http://schemas.microsoft.com/office/drawing/2014/main" id="{F6BDBFFD-9B85-28C5-A9E7-5C61C7ADF06D}"/>
              </a:ext>
            </a:extLst>
          </p:cNvPr>
          <p:cNvSpPr>
            <a:spLocks noGrp="1"/>
          </p:cNvSpPr>
          <p:nvPr>
            <p:ph idx="1"/>
          </p:nvPr>
        </p:nvSpPr>
        <p:spPr>
          <a:xfrm>
            <a:off x="838201" y="3146400"/>
            <a:ext cx="4394200" cy="2454300"/>
          </a:xfrm>
        </p:spPr>
        <p:txBody>
          <a:bodyPr>
            <a:normAutofit/>
          </a:bodyPr>
          <a:lstStyle/>
          <a:p>
            <a:pPr marL="0" indent="0">
              <a:buNone/>
            </a:pPr>
            <a:r>
              <a:rPr lang="en-US" sz="1500" b="0" i="0">
                <a:solidFill>
                  <a:schemeClr val="bg1">
                    <a:alpha val="80000"/>
                  </a:schemeClr>
                </a:solidFill>
                <a:effectLst/>
                <a:latin typeface="Söhne"/>
              </a:rPr>
              <a:t>Principal Component Analysis (PCA):</a:t>
            </a:r>
          </a:p>
          <a:p>
            <a:pPr>
              <a:buFont typeface="Arial" panose="020B0604020202020204" pitchFamily="34" charset="0"/>
              <a:buChar char="•"/>
            </a:pPr>
            <a:r>
              <a:rPr lang="en-US" sz="1500" b="0" i="0">
                <a:solidFill>
                  <a:schemeClr val="bg1">
                    <a:alpha val="80000"/>
                  </a:schemeClr>
                </a:solidFill>
                <a:effectLst/>
                <a:latin typeface="Söhne"/>
              </a:rPr>
              <a:t>PCA is a dimensionality reduction technique that transforms high-dimensional data into a lower-dimensional space.</a:t>
            </a:r>
          </a:p>
          <a:p>
            <a:pPr>
              <a:buFont typeface="Arial" panose="020B0604020202020204" pitchFamily="34" charset="0"/>
              <a:buChar char="•"/>
            </a:pPr>
            <a:r>
              <a:rPr lang="en-US" sz="1500" b="0" i="0">
                <a:solidFill>
                  <a:schemeClr val="bg1">
                    <a:alpha val="80000"/>
                  </a:schemeClr>
                </a:solidFill>
                <a:effectLst/>
                <a:latin typeface="Söhne"/>
              </a:rPr>
              <a:t>It preserves the most important information in the data by finding orthogonal principal components.</a:t>
            </a:r>
          </a:p>
          <a:p>
            <a:pPr>
              <a:buFont typeface="Arial" panose="020B0604020202020204" pitchFamily="34" charset="0"/>
              <a:buChar char="•"/>
            </a:pPr>
            <a:r>
              <a:rPr lang="en-US" sz="1500" b="0" i="0">
                <a:solidFill>
                  <a:schemeClr val="bg1">
                    <a:alpha val="80000"/>
                  </a:schemeClr>
                </a:solidFill>
                <a:effectLst/>
                <a:latin typeface="Söhne"/>
              </a:rPr>
              <a:t>Helps in reducing multicollinearity and improving model efficiency.</a:t>
            </a:r>
          </a:p>
        </p:txBody>
      </p:sp>
      <p:pic>
        <p:nvPicPr>
          <p:cNvPr id="5" name="Picture 4" descr="Technological background">
            <a:extLst>
              <a:ext uri="{FF2B5EF4-FFF2-40B4-BE49-F238E27FC236}">
                <a16:creationId xmlns:a16="http://schemas.microsoft.com/office/drawing/2014/main" id="{5D8C5023-3DC7-62B9-8795-AB747654C75B}"/>
              </a:ext>
            </a:extLst>
          </p:cNvPr>
          <p:cNvPicPr>
            <a:picLocks noChangeAspect="1"/>
          </p:cNvPicPr>
          <p:nvPr/>
        </p:nvPicPr>
        <p:blipFill rotWithShape="1">
          <a:blip r:embed="rId2"/>
          <a:srcRect l="11192" r="26128" b="-1"/>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11" name="Group 10">
            <a:extLst>
              <a:ext uri="{FF2B5EF4-FFF2-40B4-BE49-F238E27FC236}">
                <a16:creationId xmlns:a16="http://schemas.microsoft.com/office/drawing/2014/main" id="{4EA04677-6B2C-40F4-975C-ED91965527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2" name="Freeform: Shape 11">
              <a:extLst>
                <a:ext uri="{FF2B5EF4-FFF2-40B4-BE49-F238E27FC236}">
                  <a16:creationId xmlns:a16="http://schemas.microsoft.com/office/drawing/2014/main" id="{3F1ABE2E-F19F-4BD3-B0FA-8A2D8885B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C86D0F14-D449-4833-830D-A382829E2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394385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91B83FE-A85B-F7B2-E3B4-3256C8BB9D4A}"/>
              </a:ext>
            </a:extLst>
          </p:cNvPr>
          <p:cNvPicPr>
            <a:picLocks noChangeAspect="1"/>
          </p:cNvPicPr>
          <p:nvPr/>
        </p:nvPicPr>
        <p:blipFill rotWithShape="1">
          <a:blip r:embed="rId2">
            <a:alphaModFix amt="35000"/>
          </a:blip>
          <a:srcRect t="877" b="14853"/>
          <a:stretch/>
        </p:blipFill>
        <p:spPr>
          <a:xfrm>
            <a:off x="20" y="10"/>
            <a:ext cx="12191980" cy="6857990"/>
          </a:xfrm>
          <a:prstGeom prst="rect">
            <a:avLst/>
          </a:prstGeom>
        </p:spPr>
      </p:pic>
      <p:sp>
        <p:nvSpPr>
          <p:cNvPr id="2" name="Title 1">
            <a:extLst>
              <a:ext uri="{FF2B5EF4-FFF2-40B4-BE49-F238E27FC236}">
                <a16:creationId xmlns:a16="http://schemas.microsoft.com/office/drawing/2014/main" id="{F74488FF-9A22-C45A-2E3B-00FFA19A8DA1}"/>
              </a:ext>
            </a:extLst>
          </p:cNvPr>
          <p:cNvSpPr>
            <a:spLocks noGrp="1"/>
          </p:cNvSpPr>
          <p:nvPr>
            <p:ph type="title"/>
          </p:nvPr>
        </p:nvSpPr>
        <p:spPr>
          <a:xfrm>
            <a:off x="838200" y="365125"/>
            <a:ext cx="10515600" cy="1325563"/>
          </a:xfrm>
        </p:spPr>
        <p:txBody>
          <a:bodyPr>
            <a:normAutofit/>
          </a:bodyPr>
          <a:lstStyle/>
          <a:p>
            <a:r>
              <a:rPr lang="en-US">
                <a:solidFill>
                  <a:srgbClr val="FFFFFF"/>
                </a:solidFill>
              </a:rPr>
              <a:t>Feature Selection</a:t>
            </a:r>
          </a:p>
        </p:txBody>
      </p:sp>
      <p:graphicFrame>
        <p:nvGraphicFramePr>
          <p:cNvPr id="17" name="Content Placeholder 2">
            <a:extLst>
              <a:ext uri="{FF2B5EF4-FFF2-40B4-BE49-F238E27FC236}">
                <a16:creationId xmlns:a16="http://schemas.microsoft.com/office/drawing/2014/main" id="{F06D977E-90F0-CFF4-4E7C-E10CE72D7779}"/>
              </a:ext>
            </a:extLst>
          </p:cNvPr>
          <p:cNvGraphicFramePr>
            <a:graphicFrameLocks noGrp="1"/>
          </p:cNvGraphicFramePr>
          <p:nvPr>
            <p:ph idx="1"/>
            <p:extLst>
              <p:ext uri="{D42A27DB-BD31-4B8C-83A1-F6EECF244321}">
                <p14:modId xmlns:p14="http://schemas.microsoft.com/office/powerpoint/2010/main" val="35965514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691532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5"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9"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7E497BA2-4730-31D2-634C-20F82BB772DD}"/>
              </a:ext>
            </a:extLst>
          </p:cNvPr>
          <p:cNvSpPr>
            <a:spLocks noGrp="1"/>
          </p:cNvSpPr>
          <p:nvPr>
            <p:ph type="title"/>
          </p:nvPr>
        </p:nvSpPr>
        <p:spPr>
          <a:xfrm>
            <a:off x="827088" y="1641752"/>
            <a:ext cx="2655887" cy="3213277"/>
          </a:xfrm>
        </p:spPr>
        <p:txBody>
          <a:bodyPr anchor="t">
            <a:normAutofit/>
          </a:bodyPr>
          <a:lstStyle/>
          <a:p>
            <a:r>
              <a:rPr lang="en-US" sz="4000"/>
              <a:t>Random Forest Algorithm</a:t>
            </a:r>
          </a:p>
        </p:txBody>
      </p:sp>
      <p:sp>
        <p:nvSpPr>
          <p:cNvPr id="3" name="Content Placeholder 2">
            <a:extLst>
              <a:ext uri="{FF2B5EF4-FFF2-40B4-BE49-F238E27FC236}">
                <a16:creationId xmlns:a16="http://schemas.microsoft.com/office/drawing/2014/main" id="{A4E251BC-52E4-4EC6-D818-B7348E6E0729}"/>
              </a:ext>
            </a:extLst>
          </p:cNvPr>
          <p:cNvSpPr>
            <a:spLocks noGrp="1"/>
          </p:cNvSpPr>
          <p:nvPr>
            <p:ph idx="1"/>
          </p:nvPr>
        </p:nvSpPr>
        <p:spPr>
          <a:xfrm>
            <a:off x="5232401" y="1721579"/>
            <a:ext cx="6140449" cy="3952648"/>
          </a:xfrm>
        </p:spPr>
        <p:txBody>
          <a:bodyPr>
            <a:normAutofit/>
          </a:bodyPr>
          <a:lstStyle/>
          <a:p>
            <a:pPr>
              <a:buFont typeface="Arial" panose="020B0604020202020204" pitchFamily="34" charset="0"/>
              <a:buChar char="•"/>
            </a:pPr>
            <a:r>
              <a:rPr lang="en-US" sz="2000" b="0" i="0">
                <a:solidFill>
                  <a:schemeClr val="tx1">
                    <a:alpha val="80000"/>
                  </a:schemeClr>
                </a:solidFill>
                <a:effectLst/>
                <a:latin typeface="Söhne"/>
              </a:rPr>
              <a:t>Ensemble learning technique based on decision trees.</a:t>
            </a:r>
          </a:p>
          <a:p>
            <a:pPr>
              <a:buFont typeface="Arial" panose="020B0604020202020204" pitchFamily="34" charset="0"/>
              <a:buChar char="•"/>
            </a:pPr>
            <a:r>
              <a:rPr lang="en-US" sz="2000" b="0" i="0">
                <a:solidFill>
                  <a:schemeClr val="tx1">
                    <a:alpha val="80000"/>
                  </a:schemeClr>
                </a:solidFill>
                <a:effectLst/>
                <a:latin typeface="Söhne"/>
              </a:rPr>
              <a:t>Handles non-linearity, estimates feature importance, and mitigates overfitting.</a:t>
            </a:r>
          </a:p>
          <a:p>
            <a:pPr marL="0" indent="0">
              <a:buNone/>
            </a:pPr>
            <a:r>
              <a:rPr lang="en-US" sz="2000" b="0" i="0">
                <a:solidFill>
                  <a:schemeClr val="tx1">
                    <a:alpha val="80000"/>
                  </a:schemeClr>
                </a:solidFill>
                <a:effectLst/>
                <a:latin typeface="Söhne"/>
              </a:rPr>
              <a:t>PD Progress Measurement:</a:t>
            </a:r>
          </a:p>
          <a:p>
            <a:pPr>
              <a:buFont typeface="Arial" panose="020B0604020202020204" pitchFamily="34" charset="0"/>
              <a:buChar char="•"/>
            </a:pPr>
            <a:r>
              <a:rPr lang="en-US" sz="2000" b="0" i="0">
                <a:solidFill>
                  <a:schemeClr val="tx1">
                    <a:alpha val="80000"/>
                  </a:schemeClr>
                </a:solidFill>
                <a:effectLst/>
                <a:latin typeface="Söhne"/>
              </a:rPr>
              <a:t>Features: motor_UPDRS, age, test_time, sex, Shimmer:APQ11.</a:t>
            </a:r>
          </a:p>
          <a:p>
            <a:pPr>
              <a:buFont typeface="Arial" panose="020B0604020202020204" pitchFamily="34" charset="0"/>
              <a:buChar char="•"/>
            </a:pPr>
            <a:r>
              <a:rPr lang="en-US" sz="2000" b="0" i="0">
                <a:solidFill>
                  <a:schemeClr val="tx1">
                    <a:alpha val="80000"/>
                  </a:schemeClr>
                </a:solidFill>
                <a:effectLst/>
                <a:latin typeface="Söhne"/>
              </a:rPr>
              <a:t>Applied Random Forest for training and predicting PD progression.</a:t>
            </a:r>
          </a:p>
          <a:p>
            <a:pPr marL="0" indent="0">
              <a:buNone/>
            </a:pPr>
            <a:r>
              <a:rPr lang="en-US" sz="2000" b="0" i="0">
                <a:solidFill>
                  <a:schemeClr val="tx1">
                    <a:alpha val="80000"/>
                  </a:schemeClr>
                </a:solidFill>
                <a:effectLst/>
                <a:latin typeface="Söhne"/>
              </a:rPr>
              <a:t>Evaluation Metrics:</a:t>
            </a:r>
          </a:p>
          <a:p>
            <a:pPr>
              <a:buFont typeface="Arial" panose="020B0604020202020204" pitchFamily="34" charset="0"/>
              <a:buChar char="•"/>
            </a:pPr>
            <a:r>
              <a:rPr lang="en-US" sz="2000" b="0" i="0">
                <a:solidFill>
                  <a:schemeClr val="tx1">
                    <a:alpha val="80000"/>
                  </a:schemeClr>
                </a:solidFill>
                <a:effectLst/>
                <a:latin typeface="Söhne"/>
              </a:rPr>
              <a:t>Used RMSE and R² to measure model performance.</a:t>
            </a:r>
          </a:p>
        </p:txBody>
      </p:sp>
    </p:spTree>
    <p:extLst>
      <p:ext uri="{BB962C8B-B14F-4D97-AF65-F5344CB8AC3E}">
        <p14:creationId xmlns:p14="http://schemas.microsoft.com/office/powerpoint/2010/main" val="316495591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C94C7A1F-C207-FBA1-D6FE-B8DFEC3CDD63}"/>
              </a:ext>
            </a:extLst>
          </p:cNvPr>
          <p:cNvSpPr>
            <a:spLocks noGrp="1"/>
          </p:cNvSpPr>
          <p:nvPr>
            <p:ph type="title"/>
          </p:nvPr>
        </p:nvSpPr>
        <p:spPr>
          <a:xfrm>
            <a:off x="827088" y="1641752"/>
            <a:ext cx="2655887" cy="3213277"/>
          </a:xfrm>
        </p:spPr>
        <p:txBody>
          <a:bodyPr anchor="t">
            <a:normAutofit/>
          </a:bodyPr>
          <a:lstStyle/>
          <a:p>
            <a:r>
              <a:rPr lang="en-US" sz="4000"/>
              <a:t>Linear Regression Algorithm</a:t>
            </a:r>
          </a:p>
        </p:txBody>
      </p:sp>
      <p:sp>
        <p:nvSpPr>
          <p:cNvPr id="3" name="Content Placeholder 2">
            <a:extLst>
              <a:ext uri="{FF2B5EF4-FFF2-40B4-BE49-F238E27FC236}">
                <a16:creationId xmlns:a16="http://schemas.microsoft.com/office/drawing/2014/main" id="{57CDCA64-8088-226F-0896-BA78E8CCB3C0}"/>
              </a:ext>
            </a:extLst>
          </p:cNvPr>
          <p:cNvSpPr>
            <a:spLocks noGrp="1"/>
          </p:cNvSpPr>
          <p:nvPr>
            <p:ph idx="1"/>
          </p:nvPr>
        </p:nvSpPr>
        <p:spPr>
          <a:xfrm>
            <a:off x="5232401" y="1721579"/>
            <a:ext cx="6140449" cy="3952648"/>
          </a:xfrm>
        </p:spPr>
        <p:txBody>
          <a:bodyPr>
            <a:normAutofit/>
          </a:bodyPr>
          <a:lstStyle/>
          <a:p>
            <a:pPr>
              <a:buFont typeface="Arial" panose="020B0604020202020204" pitchFamily="34" charset="0"/>
              <a:buChar char="•"/>
            </a:pPr>
            <a:r>
              <a:rPr lang="en-US" sz="1700" b="0" i="0">
                <a:solidFill>
                  <a:schemeClr val="tx1">
                    <a:alpha val="80000"/>
                  </a:schemeClr>
                </a:solidFill>
                <a:effectLst/>
                <a:latin typeface="Söhne"/>
              </a:rPr>
              <a:t>Supervised learning for predicting continuous values.</a:t>
            </a:r>
          </a:p>
          <a:p>
            <a:pPr>
              <a:buFont typeface="Arial" panose="020B0604020202020204" pitchFamily="34" charset="0"/>
              <a:buChar char="•"/>
            </a:pPr>
            <a:r>
              <a:rPr lang="en-US" sz="1700" b="0" i="0">
                <a:solidFill>
                  <a:schemeClr val="tx1">
                    <a:alpha val="80000"/>
                  </a:schemeClr>
                </a:solidFill>
                <a:effectLst/>
                <a:latin typeface="Söhne"/>
              </a:rPr>
              <a:t>Model linear relationship between target and features.</a:t>
            </a:r>
          </a:p>
          <a:p>
            <a:pPr marL="0" indent="0">
              <a:buNone/>
            </a:pPr>
            <a:r>
              <a:rPr lang="en-US" sz="1700" b="0" i="0">
                <a:solidFill>
                  <a:schemeClr val="tx1">
                    <a:alpha val="80000"/>
                  </a:schemeClr>
                </a:solidFill>
                <a:effectLst/>
                <a:latin typeface="Söhne"/>
              </a:rPr>
              <a:t>Simplicity and Interpretability:</a:t>
            </a:r>
          </a:p>
          <a:p>
            <a:pPr>
              <a:buFont typeface="Arial" panose="020B0604020202020204" pitchFamily="34" charset="0"/>
              <a:buChar char="•"/>
            </a:pPr>
            <a:r>
              <a:rPr lang="en-US" sz="1700" b="0" i="0">
                <a:solidFill>
                  <a:schemeClr val="tx1">
                    <a:alpha val="80000"/>
                  </a:schemeClr>
                </a:solidFill>
                <a:effectLst/>
                <a:latin typeface="Söhne"/>
              </a:rPr>
              <a:t>Simple and interpretable.</a:t>
            </a:r>
          </a:p>
          <a:p>
            <a:pPr>
              <a:buFont typeface="Arial" panose="020B0604020202020204" pitchFamily="34" charset="0"/>
              <a:buChar char="•"/>
            </a:pPr>
            <a:r>
              <a:rPr lang="en-US" sz="1700" b="0" i="0">
                <a:solidFill>
                  <a:schemeClr val="tx1">
                    <a:alpha val="80000"/>
                  </a:schemeClr>
                </a:solidFill>
                <a:effectLst/>
                <a:latin typeface="Söhne"/>
              </a:rPr>
              <a:t>Coefficients show feature influence on the target.</a:t>
            </a:r>
          </a:p>
          <a:p>
            <a:pPr marL="0" indent="0">
              <a:buNone/>
            </a:pPr>
            <a:r>
              <a:rPr lang="en-US" sz="1700" b="0" i="0">
                <a:solidFill>
                  <a:schemeClr val="tx1">
                    <a:alpha val="80000"/>
                  </a:schemeClr>
                </a:solidFill>
                <a:effectLst/>
                <a:latin typeface="Söhne"/>
              </a:rPr>
              <a:t>PD Progress Measurement:</a:t>
            </a:r>
          </a:p>
          <a:p>
            <a:pPr>
              <a:buFont typeface="Arial" panose="020B0604020202020204" pitchFamily="34" charset="0"/>
              <a:buChar char="•"/>
            </a:pPr>
            <a:r>
              <a:rPr lang="en-US" sz="1700" b="0" i="0">
                <a:solidFill>
                  <a:schemeClr val="tx1">
                    <a:alpha val="80000"/>
                  </a:schemeClr>
                </a:solidFill>
                <a:effectLst/>
                <a:latin typeface="Söhne"/>
              </a:rPr>
              <a:t>Features: motor_UPDRS, age, test_time, sex, Shimmer:APQ11.</a:t>
            </a:r>
          </a:p>
          <a:p>
            <a:pPr>
              <a:buFont typeface="Arial" panose="020B0604020202020204" pitchFamily="34" charset="0"/>
              <a:buChar char="•"/>
            </a:pPr>
            <a:r>
              <a:rPr lang="en-US" sz="1700" b="0" i="0">
                <a:solidFill>
                  <a:schemeClr val="tx1">
                    <a:alpha val="80000"/>
                  </a:schemeClr>
                </a:solidFill>
                <a:effectLst/>
                <a:latin typeface="Söhne"/>
              </a:rPr>
              <a:t>Applied Linear Regression for training.</a:t>
            </a:r>
          </a:p>
          <a:p>
            <a:pPr marL="0" indent="0">
              <a:buNone/>
            </a:pPr>
            <a:r>
              <a:rPr lang="en-US" sz="1700" b="0" i="0">
                <a:solidFill>
                  <a:schemeClr val="tx1">
                    <a:alpha val="80000"/>
                  </a:schemeClr>
                </a:solidFill>
                <a:effectLst/>
                <a:latin typeface="Söhne"/>
              </a:rPr>
              <a:t>Evaluation Metrics:</a:t>
            </a:r>
          </a:p>
          <a:p>
            <a:pPr>
              <a:buFont typeface="Arial" panose="020B0604020202020204" pitchFamily="34" charset="0"/>
              <a:buChar char="•"/>
            </a:pPr>
            <a:r>
              <a:rPr lang="en-US" sz="1700" b="0" i="0">
                <a:solidFill>
                  <a:schemeClr val="tx1">
                    <a:alpha val="80000"/>
                  </a:schemeClr>
                </a:solidFill>
                <a:effectLst/>
                <a:latin typeface="Söhne"/>
              </a:rPr>
              <a:t>Used RMSE and R² to assess model performance.</a:t>
            </a:r>
          </a:p>
        </p:txBody>
      </p:sp>
    </p:spTree>
    <p:extLst>
      <p:ext uri="{BB962C8B-B14F-4D97-AF65-F5344CB8AC3E}">
        <p14:creationId xmlns:p14="http://schemas.microsoft.com/office/powerpoint/2010/main" val="5670491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B7AC928D-09EE-2AF9-C472-4000E91D2196}"/>
              </a:ext>
            </a:extLst>
          </p:cNvPr>
          <p:cNvSpPr>
            <a:spLocks noGrp="1"/>
          </p:cNvSpPr>
          <p:nvPr>
            <p:ph type="title"/>
          </p:nvPr>
        </p:nvSpPr>
        <p:spPr>
          <a:xfrm>
            <a:off x="827088" y="1641752"/>
            <a:ext cx="2655887" cy="3213277"/>
          </a:xfrm>
        </p:spPr>
        <p:txBody>
          <a:bodyPr anchor="t">
            <a:normAutofit/>
          </a:bodyPr>
          <a:lstStyle/>
          <a:p>
            <a:r>
              <a:rPr lang="en-US" sz="4000"/>
              <a:t>Support Vector Regression (SVR) Algorithm</a:t>
            </a:r>
          </a:p>
        </p:txBody>
      </p:sp>
      <p:sp>
        <p:nvSpPr>
          <p:cNvPr id="3" name="Content Placeholder 2">
            <a:extLst>
              <a:ext uri="{FF2B5EF4-FFF2-40B4-BE49-F238E27FC236}">
                <a16:creationId xmlns:a16="http://schemas.microsoft.com/office/drawing/2014/main" id="{B6C698BE-36FC-3FE8-6C22-0654B89D55C0}"/>
              </a:ext>
            </a:extLst>
          </p:cNvPr>
          <p:cNvSpPr>
            <a:spLocks noGrp="1"/>
          </p:cNvSpPr>
          <p:nvPr>
            <p:ph idx="1"/>
          </p:nvPr>
        </p:nvSpPr>
        <p:spPr>
          <a:xfrm>
            <a:off x="5232401" y="1721579"/>
            <a:ext cx="6140449" cy="3952648"/>
          </a:xfrm>
        </p:spPr>
        <p:txBody>
          <a:bodyPr>
            <a:normAutofit/>
          </a:bodyPr>
          <a:lstStyle/>
          <a:p>
            <a:pPr>
              <a:buFont typeface="Arial" panose="020B0604020202020204" pitchFamily="34" charset="0"/>
              <a:buChar char="•"/>
            </a:pPr>
            <a:r>
              <a:rPr lang="en-US" sz="1700" b="0" i="0">
                <a:solidFill>
                  <a:schemeClr val="tx1">
                    <a:alpha val="80000"/>
                  </a:schemeClr>
                </a:solidFill>
                <a:effectLst/>
                <a:latin typeface="Söhne"/>
              </a:rPr>
              <a:t>Supervised learning for regression tasks.</a:t>
            </a:r>
          </a:p>
          <a:p>
            <a:pPr>
              <a:buFont typeface="Arial" panose="020B0604020202020204" pitchFamily="34" charset="0"/>
              <a:buChar char="•"/>
            </a:pPr>
            <a:r>
              <a:rPr lang="en-US" sz="1700" b="0" i="0">
                <a:solidFill>
                  <a:schemeClr val="tx1">
                    <a:alpha val="80000"/>
                  </a:schemeClr>
                </a:solidFill>
                <a:effectLst/>
                <a:latin typeface="Söhne"/>
              </a:rPr>
              <a:t>Finds a hyperplane within an </a:t>
            </a:r>
            <a:r>
              <a:rPr lang="el-GR" sz="1700" b="0" i="0">
                <a:solidFill>
                  <a:schemeClr val="tx1">
                    <a:alpha val="80000"/>
                  </a:schemeClr>
                </a:solidFill>
                <a:effectLst/>
                <a:latin typeface="Söhne"/>
              </a:rPr>
              <a:t>ε-</a:t>
            </a:r>
            <a:r>
              <a:rPr lang="en-US" sz="1700" b="0" i="0">
                <a:solidFill>
                  <a:schemeClr val="tx1">
                    <a:alpha val="80000"/>
                  </a:schemeClr>
                </a:solidFill>
                <a:effectLst/>
                <a:latin typeface="Söhne"/>
              </a:rPr>
              <a:t>tube around target values.</a:t>
            </a:r>
          </a:p>
          <a:p>
            <a:pPr marL="0" indent="0">
              <a:buNone/>
            </a:pPr>
            <a:r>
              <a:rPr lang="en-US" sz="1700" b="0" i="0">
                <a:solidFill>
                  <a:schemeClr val="tx1">
                    <a:alpha val="80000"/>
                  </a:schemeClr>
                </a:solidFill>
                <a:effectLst/>
                <a:latin typeface="Söhne"/>
              </a:rPr>
              <a:t>Kernel Trick and Regularization:</a:t>
            </a:r>
          </a:p>
          <a:p>
            <a:pPr>
              <a:buFont typeface="Arial" panose="020B0604020202020204" pitchFamily="34" charset="0"/>
              <a:buChar char="•"/>
            </a:pPr>
            <a:r>
              <a:rPr lang="en-US" sz="1700" b="0" i="0">
                <a:solidFill>
                  <a:schemeClr val="tx1">
                    <a:alpha val="80000"/>
                  </a:schemeClr>
                </a:solidFill>
                <a:effectLst/>
                <a:latin typeface="Söhne"/>
              </a:rPr>
              <a:t>Kernel Trick: Handles non-linear relationships between features and target.</a:t>
            </a:r>
          </a:p>
          <a:p>
            <a:pPr>
              <a:buFont typeface="Arial" panose="020B0604020202020204" pitchFamily="34" charset="0"/>
              <a:buChar char="•"/>
            </a:pPr>
            <a:r>
              <a:rPr lang="en-US" sz="1700" b="0" i="0">
                <a:solidFill>
                  <a:schemeClr val="tx1">
                    <a:alpha val="80000"/>
                  </a:schemeClr>
                </a:solidFill>
                <a:effectLst/>
                <a:latin typeface="Söhne"/>
              </a:rPr>
              <a:t>Regularization: Controls </a:t>
            </a:r>
            <a:r>
              <a:rPr lang="el-GR" sz="1700" b="0" i="0">
                <a:solidFill>
                  <a:schemeClr val="tx1">
                    <a:alpha val="80000"/>
                  </a:schemeClr>
                </a:solidFill>
                <a:effectLst/>
                <a:latin typeface="Söhne"/>
              </a:rPr>
              <a:t>ε-</a:t>
            </a:r>
            <a:r>
              <a:rPr lang="en-US" sz="1700" b="0" i="0">
                <a:solidFill>
                  <a:schemeClr val="tx1">
                    <a:alpha val="80000"/>
                  </a:schemeClr>
                </a:solidFill>
                <a:effectLst/>
                <a:latin typeface="Söhne"/>
              </a:rPr>
              <a:t>tube width with C and </a:t>
            </a:r>
            <a:r>
              <a:rPr lang="el-GR" sz="1700" b="0" i="0">
                <a:solidFill>
                  <a:schemeClr val="tx1">
                    <a:alpha val="80000"/>
                  </a:schemeClr>
                </a:solidFill>
                <a:effectLst/>
                <a:latin typeface="Söhne"/>
              </a:rPr>
              <a:t>ε </a:t>
            </a:r>
            <a:r>
              <a:rPr lang="en-US" sz="1700" b="0" i="0">
                <a:solidFill>
                  <a:schemeClr val="tx1">
                    <a:alpha val="80000"/>
                  </a:schemeClr>
                </a:solidFill>
                <a:effectLst/>
                <a:latin typeface="Söhne"/>
              </a:rPr>
              <a:t>parameters.</a:t>
            </a:r>
          </a:p>
          <a:p>
            <a:pPr marL="0" indent="0">
              <a:buNone/>
            </a:pPr>
            <a:r>
              <a:rPr lang="en-US" sz="1700" b="0" i="0">
                <a:solidFill>
                  <a:schemeClr val="tx1">
                    <a:alpha val="80000"/>
                  </a:schemeClr>
                </a:solidFill>
                <a:effectLst/>
                <a:latin typeface="Söhne"/>
              </a:rPr>
              <a:t>PD Progress Measurement:</a:t>
            </a:r>
          </a:p>
          <a:p>
            <a:pPr>
              <a:buFont typeface="Arial" panose="020B0604020202020204" pitchFamily="34" charset="0"/>
              <a:buChar char="•"/>
            </a:pPr>
            <a:r>
              <a:rPr lang="en-US" sz="1700" b="0" i="0">
                <a:solidFill>
                  <a:schemeClr val="tx1">
                    <a:alpha val="80000"/>
                  </a:schemeClr>
                </a:solidFill>
                <a:effectLst/>
                <a:latin typeface="Söhne"/>
              </a:rPr>
              <a:t>Features: motor_UPDRS, age, test_time, sex, Shimmer:APQ11.</a:t>
            </a:r>
          </a:p>
          <a:p>
            <a:pPr>
              <a:buFont typeface="Arial" panose="020B0604020202020204" pitchFamily="34" charset="0"/>
              <a:buChar char="•"/>
            </a:pPr>
            <a:r>
              <a:rPr lang="en-US" sz="1700" b="0" i="0">
                <a:solidFill>
                  <a:schemeClr val="tx1">
                    <a:alpha val="80000"/>
                  </a:schemeClr>
                </a:solidFill>
                <a:effectLst/>
                <a:latin typeface="Söhne"/>
              </a:rPr>
              <a:t>Applied SVR with appropriate kernel for training.</a:t>
            </a:r>
          </a:p>
          <a:p>
            <a:pPr marL="0" indent="0">
              <a:buNone/>
            </a:pPr>
            <a:r>
              <a:rPr lang="en-US" sz="1700" b="0" i="0">
                <a:solidFill>
                  <a:schemeClr val="tx1">
                    <a:alpha val="80000"/>
                  </a:schemeClr>
                </a:solidFill>
                <a:effectLst/>
                <a:latin typeface="Söhne"/>
              </a:rPr>
              <a:t>Evaluation Metrics:</a:t>
            </a:r>
          </a:p>
          <a:p>
            <a:pPr>
              <a:buFont typeface="Arial" panose="020B0604020202020204" pitchFamily="34" charset="0"/>
              <a:buChar char="•"/>
            </a:pPr>
            <a:r>
              <a:rPr lang="en-US" sz="1700" b="0" i="0">
                <a:solidFill>
                  <a:schemeClr val="tx1">
                    <a:alpha val="80000"/>
                  </a:schemeClr>
                </a:solidFill>
                <a:effectLst/>
                <a:latin typeface="Söhne"/>
              </a:rPr>
              <a:t>Used RMSE and R² for model performance assessment.</a:t>
            </a:r>
          </a:p>
        </p:txBody>
      </p:sp>
    </p:spTree>
    <p:extLst>
      <p:ext uri="{BB962C8B-B14F-4D97-AF65-F5344CB8AC3E}">
        <p14:creationId xmlns:p14="http://schemas.microsoft.com/office/powerpoint/2010/main" val="24006682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AACA9D35-C89A-EF97-6AC4-399C4A5C4EE7}"/>
              </a:ext>
            </a:extLst>
          </p:cNvPr>
          <p:cNvSpPr>
            <a:spLocks noGrp="1"/>
          </p:cNvSpPr>
          <p:nvPr>
            <p:ph type="title"/>
          </p:nvPr>
        </p:nvSpPr>
        <p:spPr>
          <a:xfrm>
            <a:off x="827088" y="1641752"/>
            <a:ext cx="2655887" cy="3213277"/>
          </a:xfrm>
        </p:spPr>
        <p:txBody>
          <a:bodyPr anchor="t">
            <a:normAutofit/>
          </a:bodyPr>
          <a:lstStyle/>
          <a:p>
            <a:r>
              <a:rPr lang="en-US" sz="3700"/>
              <a:t>Comparative Analysis of Models</a:t>
            </a:r>
          </a:p>
        </p:txBody>
      </p:sp>
      <p:sp>
        <p:nvSpPr>
          <p:cNvPr id="3" name="Content Placeholder 2">
            <a:extLst>
              <a:ext uri="{FF2B5EF4-FFF2-40B4-BE49-F238E27FC236}">
                <a16:creationId xmlns:a16="http://schemas.microsoft.com/office/drawing/2014/main" id="{C05AF9AE-B4B2-A458-C0B8-6C2663992AB0}"/>
              </a:ext>
            </a:extLst>
          </p:cNvPr>
          <p:cNvSpPr>
            <a:spLocks noGrp="1"/>
          </p:cNvSpPr>
          <p:nvPr>
            <p:ph idx="1"/>
          </p:nvPr>
        </p:nvSpPr>
        <p:spPr>
          <a:xfrm>
            <a:off x="5232401" y="1721579"/>
            <a:ext cx="6140449" cy="3952648"/>
          </a:xfrm>
        </p:spPr>
        <p:txBody>
          <a:bodyPr>
            <a:normAutofit/>
          </a:bodyPr>
          <a:lstStyle/>
          <a:p>
            <a:pPr>
              <a:buFont typeface="+mj-lt"/>
              <a:buAutoNum type="arabicPeriod"/>
            </a:pPr>
            <a:r>
              <a:rPr lang="en-US" sz="1900" b="0" i="0">
                <a:solidFill>
                  <a:schemeClr val="tx1">
                    <a:alpha val="80000"/>
                  </a:schemeClr>
                </a:solidFill>
                <a:effectLst/>
                <a:latin typeface="Söhne"/>
              </a:rPr>
              <a:t> SVR with Tree-Based Feature Importance:</a:t>
            </a:r>
          </a:p>
          <a:p>
            <a:pPr marL="742950" lvl="1" indent="-285750">
              <a:buFont typeface="+mj-lt"/>
              <a:buAutoNum type="arabicPeriod"/>
            </a:pPr>
            <a:r>
              <a:rPr lang="en-US" sz="1900" b="0" i="0">
                <a:solidFill>
                  <a:schemeClr val="tx1">
                    <a:alpha val="80000"/>
                  </a:schemeClr>
                </a:solidFill>
                <a:effectLst/>
                <a:latin typeface="Söhne"/>
              </a:rPr>
              <a:t>Strengths: Decent performance (MSE: 10.76, R²: 0.90).</a:t>
            </a:r>
          </a:p>
          <a:p>
            <a:pPr marL="742950" lvl="1" indent="-285750">
              <a:buFont typeface="+mj-lt"/>
              <a:buAutoNum type="arabicPeriod"/>
            </a:pPr>
            <a:r>
              <a:rPr lang="en-US" sz="1900" b="0" i="0">
                <a:solidFill>
                  <a:schemeClr val="tx1">
                    <a:alpha val="80000"/>
                  </a:schemeClr>
                </a:solidFill>
                <a:effectLst/>
                <a:latin typeface="Söhne"/>
              </a:rPr>
              <a:t>Weaknesses: Lower performance compared to Random Forest.</a:t>
            </a:r>
          </a:p>
          <a:p>
            <a:pPr>
              <a:buFont typeface="+mj-lt"/>
              <a:buAutoNum type="arabicPeriod"/>
            </a:pPr>
            <a:r>
              <a:rPr lang="en-US" sz="1900" b="0" i="0">
                <a:solidFill>
                  <a:schemeClr val="tx1">
                    <a:alpha val="80000"/>
                  </a:schemeClr>
                </a:solidFill>
                <a:effectLst/>
                <a:latin typeface="Söhne"/>
              </a:rPr>
              <a:t> Random Forest with Tree-Based Feature Importance:</a:t>
            </a:r>
          </a:p>
          <a:p>
            <a:pPr marL="742950" lvl="1" indent="-285750">
              <a:buFont typeface="+mj-lt"/>
              <a:buAutoNum type="arabicPeriod"/>
            </a:pPr>
            <a:r>
              <a:rPr lang="en-US" sz="1900" b="0" i="0">
                <a:solidFill>
                  <a:schemeClr val="tx1">
                    <a:alpha val="80000"/>
                  </a:schemeClr>
                </a:solidFill>
                <a:effectLst/>
                <a:latin typeface="Söhne"/>
              </a:rPr>
              <a:t>Strengths: Excellent performance (MSE: 0.04, R²: 0.999).</a:t>
            </a:r>
          </a:p>
          <a:p>
            <a:pPr marL="742950" lvl="1" indent="-285750">
              <a:buFont typeface="+mj-lt"/>
              <a:buAutoNum type="arabicPeriod"/>
            </a:pPr>
            <a:r>
              <a:rPr lang="en-US" sz="1900" b="0" i="0">
                <a:solidFill>
                  <a:schemeClr val="tx1">
                    <a:alpha val="80000"/>
                  </a:schemeClr>
                </a:solidFill>
                <a:effectLst/>
                <a:latin typeface="Söhne"/>
              </a:rPr>
              <a:t>Weaknesses: Potential overfitting.</a:t>
            </a:r>
          </a:p>
          <a:p>
            <a:pPr>
              <a:buFont typeface="+mj-lt"/>
              <a:buAutoNum type="arabicPeriod"/>
            </a:pPr>
            <a:r>
              <a:rPr lang="en-US" sz="1900" b="0" i="0">
                <a:solidFill>
                  <a:schemeClr val="tx1">
                    <a:alpha val="80000"/>
                  </a:schemeClr>
                </a:solidFill>
                <a:effectLst/>
                <a:latin typeface="Söhne"/>
              </a:rPr>
              <a:t> MLP with Tree-Based Feature Importance:</a:t>
            </a:r>
          </a:p>
          <a:p>
            <a:pPr marL="742950" lvl="1" indent="-285750">
              <a:buFont typeface="+mj-lt"/>
              <a:buAutoNum type="arabicPeriod"/>
            </a:pPr>
            <a:r>
              <a:rPr lang="en-US" sz="1900" b="0" i="0">
                <a:solidFill>
                  <a:schemeClr val="tx1">
                    <a:alpha val="80000"/>
                  </a:schemeClr>
                </a:solidFill>
                <a:effectLst/>
                <a:latin typeface="Söhne"/>
              </a:rPr>
              <a:t>Strengths: Good performance (MSE: 1.80, R²: 0.98).</a:t>
            </a:r>
          </a:p>
          <a:p>
            <a:pPr marL="742950" lvl="1" indent="-285750">
              <a:buFont typeface="+mj-lt"/>
              <a:buAutoNum type="arabicPeriod"/>
            </a:pPr>
            <a:r>
              <a:rPr lang="en-US" sz="1900" b="0" i="0">
                <a:solidFill>
                  <a:schemeClr val="tx1">
                    <a:alpha val="80000"/>
                  </a:schemeClr>
                </a:solidFill>
                <a:effectLst/>
                <a:latin typeface="Söhne"/>
              </a:rPr>
              <a:t>Weaknesses: Computationally expensive.</a:t>
            </a:r>
          </a:p>
        </p:txBody>
      </p:sp>
    </p:spTree>
    <p:extLst>
      <p:ext uri="{BB962C8B-B14F-4D97-AF65-F5344CB8AC3E}">
        <p14:creationId xmlns:p14="http://schemas.microsoft.com/office/powerpoint/2010/main" val="234894347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8FC9E8DB-EBE5-E0DE-4B8E-D855FDFE1D9E}"/>
              </a:ext>
            </a:extLst>
          </p:cNvPr>
          <p:cNvSpPr>
            <a:spLocks noGrp="1"/>
          </p:cNvSpPr>
          <p:nvPr>
            <p:ph type="title"/>
          </p:nvPr>
        </p:nvSpPr>
        <p:spPr>
          <a:xfrm>
            <a:off x="827088" y="1641752"/>
            <a:ext cx="2655887" cy="3213277"/>
          </a:xfrm>
        </p:spPr>
        <p:txBody>
          <a:bodyPr anchor="t">
            <a:normAutofit/>
          </a:bodyPr>
          <a:lstStyle/>
          <a:p>
            <a:r>
              <a:rPr lang="en-US" sz="3700"/>
              <a:t>Comparative Analysis of Models (Contd.)</a:t>
            </a:r>
          </a:p>
        </p:txBody>
      </p:sp>
      <p:sp>
        <p:nvSpPr>
          <p:cNvPr id="3" name="Content Placeholder 2">
            <a:extLst>
              <a:ext uri="{FF2B5EF4-FFF2-40B4-BE49-F238E27FC236}">
                <a16:creationId xmlns:a16="http://schemas.microsoft.com/office/drawing/2014/main" id="{70399D2E-35AC-8A51-D10F-4F3695CE89C4}"/>
              </a:ext>
            </a:extLst>
          </p:cNvPr>
          <p:cNvSpPr>
            <a:spLocks noGrp="1"/>
          </p:cNvSpPr>
          <p:nvPr>
            <p:ph idx="1"/>
          </p:nvPr>
        </p:nvSpPr>
        <p:spPr>
          <a:xfrm>
            <a:off x="5232401" y="1721579"/>
            <a:ext cx="6140449" cy="3952648"/>
          </a:xfrm>
        </p:spPr>
        <p:txBody>
          <a:bodyPr>
            <a:normAutofit/>
          </a:bodyPr>
          <a:lstStyle/>
          <a:p>
            <a:pPr marL="0" indent="0">
              <a:buNone/>
            </a:pPr>
            <a:r>
              <a:rPr lang="en-US" sz="1500" b="0" i="0">
                <a:solidFill>
                  <a:schemeClr val="tx1">
                    <a:alpha val="80000"/>
                  </a:schemeClr>
                </a:solidFill>
                <a:effectLst/>
                <a:latin typeface="Söhne"/>
              </a:rPr>
              <a:t>4. SVR with Lasso Feature Importance:</a:t>
            </a:r>
          </a:p>
          <a:p>
            <a:pPr marL="742950" lvl="1" indent="-285750">
              <a:buFont typeface="+mj-lt"/>
              <a:buAutoNum type="arabicPeriod"/>
            </a:pPr>
            <a:r>
              <a:rPr lang="en-US" sz="1500" b="0" i="0">
                <a:solidFill>
                  <a:schemeClr val="tx1">
                    <a:alpha val="80000"/>
                  </a:schemeClr>
                </a:solidFill>
                <a:effectLst/>
                <a:latin typeface="Söhne"/>
              </a:rPr>
              <a:t>Strengths: Reasonable performance (MSE: 12.63, R²: 0.89).</a:t>
            </a:r>
          </a:p>
          <a:p>
            <a:pPr marL="742950" lvl="1" indent="-285750">
              <a:buFont typeface="+mj-lt"/>
              <a:buAutoNum type="arabicPeriod"/>
            </a:pPr>
            <a:r>
              <a:rPr lang="en-US" sz="1500" b="0" i="0">
                <a:solidFill>
                  <a:schemeClr val="tx1">
                    <a:alpha val="80000"/>
                  </a:schemeClr>
                </a:solidFill>
                <a:effectLst/>
                <a:latin typeface="Söhne"/>
              </a:rPr>
              <a:t>Weaknesses: Lower performance compared to Random Forest with Lasso.</a:t>
            </a:r>
          </a:p>
          <a:p>
            <a:pPr marL="0" indent="0">
              <a:buNone/>
            </a:pPr>
            <a:r>
              <a:rPr lang="en-US" sz="1500" b="0" i="0">
                <a:solidFill>
                  <a:schemeClr val="tx1">
                    <a:alpha val="80000"/>
                  </a:schemeClr>
                </a:solidFill>
                <a:effectLst/>
                <a:latin typeface="Söhne"/>
              </a:rPr>
              <a:t>5. Random Forest with Lasso Feature Importance:</a:t>
            </a:r>
          </a:p>
          <a:p>
            <a:pPr marL="742950" lvl="1" indent="-285750">
              <a:buFont typeface="+mj-lt"/>
              <a:buAutoNum type="arabicPeriod"/>
            </a:pPr>
            <a:r>
              <a:rPr lang="en-US" sz="1500" b="0" i="0">
                <a:solidFill>
                  <a:schemeClr val="tx1">
                    <a:alpha val="80000"/>
                  </a:schemeClr>
                </a:solidFill>
                <a:effectLst/>
                <a:latin typeface="Söhne"/>
              </a:rPr>
              <a:t>Strengths: Excellent performance (MSE: 0.12, R²: 0.999).</a:t>
            </a:r>
          </a:p>
          <a:p>
            <a:pPr marL="742950" lvl="1" indent="-285750">
              <a:buFont typeface="+mj-lt"/>
              <a:buAutoNum type="arabicPeriod"/>
            </a:pPr>
            <a:r>
              <a:rPr lang="en-US" sz="1500" b="0" i="0">
                <a:solidFill>
                  <a:schemeClr val="tx1">
                    <a:alpha val="80000"/>
                  </a:schemeClr>
                </a:solidFill>
                <a:effectLst/>
                <a:latin typeface="Söhne"/>
              </a:rPr>
              <a:t>Weaknesses: Potential overfitting.</a:t>
            </a:r>
          </a:p>
          <a:p>
            <a:pPr marL="0" indent="0">
              <a:buNone/>
            </a:pPr>
            <a:r>
              <a:rPr lang="en-US" sz="1500" b="0" i="0">
                <a:solidFill>
                  <a:schemeClr val="tx1">
                    <a:alpha val="80000"/>
                  </a:schemeClr>
                </a:solidFill>
                <a:effectLst/>
                <a:latin typeface="Söhne"/>
              </a:rPr>
              <a:t>6. MLP with Lasso Feature Importance:</a:t>
            </a:r>
          </a:p>
          <a:p>
            <a:pPr marL="742950" lvl="1" indent="-285750">
              <a:buFont typeface="+mj-lt"/>
              <a:buAutoNum type="arabicPeriod"/>
            </a:pPr>
            <a:r>
              <a:rPr lang="en-US" sz="1500" b="0" i="0">
                <a:solidFill>
                  <a:schemeClr val="tx1">
                    <a:alpha val="80000"/>
                  </a:schemeClr>
                </a:solidFill>
                <a:effectLst/>
                <a:latin typeface="Söhne"/>
              </a:rPr>
              <a:t>Strengths: Good performance (MSE: 10.32, R²: 0.91).</a:t>
            </a:r>
          </a:p>
          <a:p>
            <a:pPr marL="742950" lvl="1" indent="-285750">
              <a:buFont typeface="+mj-lt"/>
              <a:buAutoNum type="arabicPeriod"/>
            </a:pPr>
            <a:r>
              <a:rPr lang="en-US" sz="1500" b="0" i="0">
                <a:solidFill>
                  <a:schemeClr val="tx1">
                    <a:alpha val="80000"/>
                  </a:schemeClr>
                </a:solidFill>
                <a:effectLst/>
                <a:latin typeface="Söhne"/>
              </a:rPr>
              <a:t>Weaknesses: Computationally expensive, prone to overfitting.</a:t>
            </a:r>
          </a:p>
          <a:p>
            <a:r>
              <a:rPr lang="en-US" sz="1500" b="0" i="0">
                <a:solidFill>
                  <a:schemeClr val="tx1">
                    <a:alpha val="80000"/>
                  </a:schemeClr>
                </a:solidFill>
                <a:effectLst/>
                <a:latin typeface="Söhne"/>
              </a:rPr>
              <a:t>Overall, Random Forest with Tree-Based Feature Importance (Model 2) appears most robust due to its excellent performance, but model selection depends on specific requirements and constraints.</a:t>
            </a:r>
          </a:p>
        </p:txBody>
      </p:sp>
    </p:spTree>
    <p:extLst>
      <p:ext uri="{BB962C8B-B14F-4D97-AF65-F5344CB8AC3E}">
        <p14:creationId xmlns:p14="http://schemas.microsoft.com/office/powerpoint/2010/main" val="239490649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DC07B27-4E3C-4BCF-ABDB-6AA72857C0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9000">
                <a:srgbClr val="000000">
                  <a:alpha val="96000"/>
                </a:srgbClr>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3D11BE6-2A04-4DBB-842D-88602B5E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A05E02A-9AA9-45EC-B87B-B46F043F3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1"/>
          </a:xfrm>
          <a:prstGeom prst="rect">
            <a:avLst/>
          </a:prstGeom>
          <a:gradFill>
            <a:gsLst>
              <a:gs pos="30000">
                <a:schemeClr val="accent1">
                  <a:lumMod val="75000"/>
                  <a:alpha val="19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E91EDBA-E8E0-4575-8147-B70034521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09672" y="1716338"/>
            <a:ext cx="6858003" cy="3422328"/>
          </a:xfrm>
          <a:prstGeom prst="rect">
            <a:avLst/>
          </a:prstGeom>
          <a:gradFill>
            <a:gsLst>
              <a:gs pos="0">
                <a:schemeClr val="accent1">
                  <a:alpha val="52000"/>
                </a:schemeClr>
              </a:gs>
              <a:gs pos="76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18E161-CA5F-12A3-E6D1-8977C4C70F5D}"/>
              </a:ext>
            </a:extLst>
          </p:cNvPr>
          <p:cNvSpPr>
            <a:spLocks noGrp="1"/>
          </p:cNvSpPr>
          <p:nvPr>
            <p:ph type="title"/>
          </p:nvPr>
        </p:nvSpPr>
        <p:spPr>
          <a:xfrm>
            <a:off x="1153236" y="559703"/>
            <a:ext cx="9867331" cy="1167495"/>
          </a:xfrm>
        </p:spPr>
        <p:txBody>
          <a:bodyPr vert="horz" lIns="91440" tIns="45720" rIns="91440" bIns="45720" rtlCol="0" anchor="b">
            <a:normAutofit/>
          </a:bodyPr>
          <a:lstStyle/>
          <a:p>
            <a:pPr algn="ctr"/>
            <a:r>
              <a:rPr lang="en-US" sz="3700">
                <a:solidFill>
                  <a:srgbClr val="FFFFFF"/>
                </a:solidFill>
              </a:rPr>
              <a:t>Model Results: Actual vs Predicted Values (Lasso)</a:t>
            </a:r>
          </a:p>
        </p:txBody>
      </p:sp>
      <p:sp>
        <p:nvSpPr>
          <p:cNvPr id="43" name="Rectangle 42">
            <a:extLst>
              <a:ext uri="{FF2B5EF4-FFF2-40B4-BE49-F238E27FC236}">
                <a16:creationId xmlns:a16="http://schemas.microsoft.com/office/drawing/2014/main" id="{DFEE4473-A122-4E96-8C31-B4C5AAA27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23" y="2706446"/>
            <a:ext cx="12191997" cy="3711900"/>
          </a:xfrm>
          <a:prstGeom prst="rect">
            <a:avLst/>
          </a:prstGeom>
          <a:gradFill>
            <a:gsLst>
              <a:gs pos="0">
                <a:srgbClr val="000000">
                  <a:alpha val="50000"/>
                </a:srgbClr>
              </a:gs>
              <a:gs pos="92000">
                <a:schemeClr val="accent1">
                  <a:lumMod val="75000"/>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graph with blue dots and red line&#10;&#10;Description automatically generated">
            <a:extLst>
              <a:ext uri="{FF2B5EF4-FFF2-40B4-BE49-F238E27FC236}">
                <a16:creationId xmlns:a16="http://schemas.microsoft.com/office/drawing/2014/main" id="{62C73AA4-959D-4246-A846-D46AD5929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725" y="2124075"/>
            <a:ext cx="3284435" cy="3476624"/>
          </a:xfrm>
          <a:prstGeom prst="rect">
            <a:avLst/>
          </a:prstGeom>
        </p:spPr>
      </p:pic>
      <p:pic>
        <p:nvPicPr>
          <p:cNvPr id="15" name="Picture 14" descr="A graph with blue dots&#10;&#10;Description automatically generated">
            <a:extLst>
              <a:ext uri="{FF2B5EF4-FFF2-40B4-BE49-F238E27FC236}">
                <a16:creationId xmlns:a16="http://schemas.microsoft.com/office/drawing/2014/main" id="{75A501BC-3054-159F-AB76-F21262B4A6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2689" y="2124076"/>
            <a:ext cx="3422329" cy="3476624"/>
          </a:xfrm>
          <a:prstGeom prst="rect">
            <a:avLst/>
          </a:prstGeom>
        </p:spPr>
      </p:pic>
      <p:pic>
        <p:nvPicPr>
          <p:cNvPr id="13" name="Content Placeholder 12" descr="A graph with blue dots&#10;&#10;Description automatically generated">
            <a:extLst>
              <a:ext uri="{FF2B5EF4-FFF2-40B4-BE49-F238E27FC236}">
                <a16:creationId xmlns:a16="http://schemas.microsoft.com/office/drawing/2014/main" id="{1DD49B33-4B75-2A35-C11B-E3C9A31C914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059841" y="2124075"/>
            <a:ext cx="3455884" cy="3476624"/>
          </a:xfrm>
          <a:prstGeom prst="rect">
            <a:avLst/>
          </a:prstGeom>
        </p:spPr>
      </p:pic>
    </p:spTree>
    <p:extLst>
      <p:ext uri="{BB962C8B-B14F-4D97-AF65-F5344CB8AC3E}">
        <p14:creationId xmlns:p14="http://schemas.microsoft.com/office/powerpoint/2010/main" val="4144360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2A29E07-AD52-5D10-7BD1-B50BA8883CEE}"/>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F9E59C29-6D38-ED7E-1CA5-16A6406888E6}"/>
              </a:ext>
            </a:extLst>
          </p:cNvPr>
          <p:cNvSpPr>
            <a:spLocks noGrp="1"/>
          </p:cNvSpPr>
          <p:nvPr>
            <p:ph type="title"/>
          </p:nvPr>
        </p:nvSpPr>
        <p:spPr>
          <a:xfrm>
            <a:off x="838200" y="365125"/>
            <a:ext cx="10515600" cy="1325563"/>
          </a:xfrm>
        </p:spPr>
        <p:txBody>
          <a:bodyPr>
            <a:normAutofit/>
          </a:bodyPr>
          <a:lstStyle/>
          <a:p>
            <a:r>
              <a:rPr lang="en-US">
                <a:solidFill>
                  <a:srgbClr val="FFFFFF"/>
                </a:solidFill>
              </a:rPr>
              <a:t>Introduction</a:t>
            </a:r>
          </a:p>
        </p:txBody>
      </p:sp>
      <p:graphicFrame>
        <p:nvGraphicFramePr>
          <p:cNvPr id="5" name="Content Placeholder 2">
            <a:extLst>
              <a:ext uri="{FF2B5EF4-FFF2-40B4-BE49-F238E27FC236}">
                <a16:creationId xmlns:a16="http://schemas.microsoft.com/office/drawing/2014/main" id="{EE59C3E9-D53E-AE2E-AB56-6B44A71918A5}"/>
              </a:ext>
            </a:extLst>
          </p:cNvPr>
          <p:cNvGraphicFramePr>
            <a:graphicFrameLocks noGrp="1"/>
          </p:cNvGraphicFramePr>
          <p:nvPr>
            <p:ph idx="1"/>
            <p:extLst>
              <p:ext uri="{D42A27DB-BD31-4B8C-83A1-F6EECF244321}">
                <p14:modId xmlns:p14="http://schemas.microsoft.com/office/powerpoint/2010/main" val="39582334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613720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C07B27-4E3C-4BCF-ABDB-6AA72857C0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9000">
                <a:srgbClr val="000000">
                  <a:alpha val="96000"/>
                </a:srgbClr>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3D11BE6-2A04-4DBB-842D-88602B5E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A05E02A-9AA9-45EC-B87B-B46F043F3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1"/>
          </a:xfrm>
          <a:prstGeom prst="rect">
            <a:avLst/>
          </a:prstGeom>
          <a:gradFill>
            <a:gsLst>
              <a:gs pos="30000">
                <a:schemeClr val="accent1">
                  <a:lumMod val="75000"/>
                  <a:alpha val="19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E91EDBA-E8E0-4575-8147-B70034521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09672" y="1716338"/>
            <a:ext cx="6858003" cy="3422328"/>
          </a:xfrm>
          <a:prstGeom prst="rect">
            <a:avLst/>
          </a:prstGeom>
          <a:gradFill>
            <a:gsLst>
              <a:gs pos="0">
                <a:schemeClr val="accent1">
                  <a:alpha val="52000"/>
                </a:schemeClr>
              </a:gs>
              <a:gs pos="76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8A69D0-0731-5C59-C1EA-7F6290C14CE2}"/>
              </a:ext>
            </a:extLst>
          </p:cNvPr>
          <p:cNvSpPr>
            <a:spLocks noGrp="1"/>
          </p:cNvSpPr>
          <p:nvPr>
            <p:ph type="title"/>
          </p:nvPr>
        </p:nvSpPr>
        <p:spPr>
          <a:xfrm>
            <a:off x="1153236" y="559703"/>
            <a:ext cx="9867331" cy="1167495"/>
          </a:xfrm>
        </p:spPr>
        <p:txBody>
          <a:bodyPr vert="horz" lIns="91440" tIns="45720" rIns="91440" bIns="45720" rtlCol="0" anchor="b">
            <a:normAutofit/>
          </a:bodyPr>
          <a:lstStyle/>
          <a:p>
            <a:pPr algn="ctr"/>
            <a:r>
              <a:rPr lang="en-US" sz="3700">
                <a:solidFill>
                  <a:srgbClr val="FFFFFF"/>
                </a:solidFill>
              </a:rPr>
              <a:t>Model Results: Actual vs Predicted Values (Tree Based)</a:t>
            </a:r>
          </a:p>
        </p:txBody>
      </p:sp>
      <p:sp>
        <p:nvSpPr>
          <p:cNvPr id="22" name="Rectangle 21">
            <a:extLst>
              <a:ext uri="{FF2B5EF4-FFF2-40B4-BE49-F238E27FC236}">
                <a16:creationId xmlns:a16="http://schemas.microsoft.com/office/drawing/2014/main" id="{DFEE4473-A122-4E96-8C31-B4C5AAA27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23" y="2706446"/>
            <a:ext cx="12191997" cy="3711900"/>
          </a:xfrm>
          <a:prstGeom prst="rect">
            <a:avLst/>
          </a:prstGeom>
          <a:gradFill>
            <a:gsLst>
              <a:gs pos="0">
                <a:srgbClr val="000000">
                  <a:alpha val="50000"/>
                </a:srgbClr>
              </a:gs>
              <a:gs pos="92000">
                <a:schemeClr val="accent1">
                  <a:lumMod val="75000"/>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blue dots&#10;&#10;Description automatically generated">
            <a:extLst>
              <a:ext uri="{FF2B5EF4-FFF2-40B4-BE49-F238E27FC236}">
                <a16:creationId xmlns:a16="http://schemas.microsoft.com/office/drawing/2014/main" id="{A3EA5DC8-1F92-AB2F-7A6D-D26103DDF0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2950" y="2000252"/>
            <a:ext cx="3389210" cy="3962398"/>
          </a:xfrm>
          <a:prstGeom prst="rect">
            <a:avLst/>
          </a:prstGeom>
        </p:spPr>
      </p:pic>
      <p:pic>
        <p:nvPicPr>
          <p:cNvPr id="9" name="Picture 8" descr="A graph with blue dots&#10;&#10;Description automatically generated">
            <a:extLst>
              <a:ext uri="{FF2B5EF4-FFF2-40B4-BE49-F238E27FC236}">
                <a16:creationId xmlns:a16="http://schemas.microsoft.com/office/drawing/2014/main" id="{BA38C558-4F27-7E57-1B2F-54FC682AA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290" y="2000251"/>
            <a:ext cx="3389210" cy="3962398"/>
          </a:xfrm>
          <a:prstGeom prst="rect">
            <a:avLst/>
          </a:prstGeom>
        </p:spPr>
      </p:pic>
      <p:pic>
        <p:nvPicPr>
          <p:cNvPr id="7" name="Picture 6" descr="A graph with a line&#10;&#10;Description automatically generated">
            <a:extLst>
              <a:ext uri="{FF2B5EF4-FFF2-40B4-BE49-F238E27FC236}">
                <a16:creationId xmlns:a16="http://schemas.microsoft.com/office/drawing/2014/main" id="{8A54887E-0DD1-A046-0456-008E2EC3F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9841" y="2000251"/>
            <a:ext cx="3493984" cy="3962397"/>
          </a:xfrm>
          <a:prstGeom prst="rect">
            <a:avLst/>
          </a:prstGeom>
        </p:spPr>
      </p:pic>
    </p:spTree>
    <p:extLst>
      <p:ext uri="{BB962C8B-B14F-4D97-AF65-F5344CB8AC3E}">
        <p14:creationId xmlns:p14="http://schemas.microsoft.com/office/powerpoint/2010/main" val="3198856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6926D-4D9A-59F1-37E8-A6E954217211}"/>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2500"/>
              <a:t>Model Comparison: Mean Squared Error and R-squared by Feature Importance</a:t>
            </a:r>
          </a:p>
        </p:txBody>
      </p:sp>
      <p:pic>
        <p:nvPicPr>
          <p:cNvPr id="7" name="Content Placeholder 6" descr="A graph with different colored squares&#10;&#10;Description automatically generated">
            <a:extLst>
              <a:ext uri="{FF2B5EF4-FFF2-40B4-BE49-F238E27FC236}">
                <a16:creationId xmlns:a16="http://schemas.microsoft.com/office/drawing/2014/main" id="{29013EE8-C34C-43CF-55CE-BB1F3B8E18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4426" y="641032"/>
            <a:ext cx="9991724" cy="4935855"/>
          </a:xfrm>
        </p:spPr>
      </p:pic>
    </p:spTree>
    <p:extLst>
      <p:ext uri="{BB962C8B-B14F-4D97-AF65-F5344CB8AC3E}">
        <p14:creationId xmlns:p14="http://schemas.microsoft.com/office/powerpoint/2010/main" val="51170733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rm's-eye view of a large tree">
            <a:extLst>
              <a:ext uri="{FF2B5EF4-FFF2-40B4-BE49-F238E27FC236}">
                <a16:creationId xmlns:a16="http://schemas.microsoft.com/office/drawing/2014/main" id="{DA350F38-0AEA-E8D0-1A74-203FC77DF9F4}"/>
              </a:ext>
            </a:extLst>
          </p:cNvPr>
          <p:cNvPicPr>
            <a:picLocks noChangeAspect="1"/>
          </p:cNvPicPr>
          <p:nvPr/>
        </p:nvPicPr>
        <p:blipFill rotWithShape="1">
          <a:blip r:embed="rId2">
            <a:alphaModFix amt="35000"/>
          </a:blip>
          <a:srcRect t="12727" b="3003"/>
          <a:stretch/>
        </p:blipFill>
        <p:spPr>
          <a:xfrm>
            <a:off x="20" y="10"/>
            <a:ext cx="12191980" cy="6857990"/>
          </a:xfrm>
          <a:prstGeom prst="rect">
            <a:avLst/>
          </a:prstGeom>
        </p:spPr>
      </p:pic>
      <p:sp>
        <p:nvSpPr>
          <p:cNvPr id="2" name="Title 1">
            <a:extLst>
              <a:ext uri="{FF2B5EF4-FFF2-40B4-BE49-F238E27FC236}">
                <a16:creationId xmlns:a16="http://schemas.microsoft.com/office/drawing/2014/main" id="{1862C590-57C8-DD3A-F774-C457EFB603AB}"/>
              </a:ext>
            </a:extLst>
          </p:cNvPr>
          <p:cNvSpPr>
            <a:spLocks noGrp="1"/>
          </p:cNvSpPr>
          <p:nvPr>
            <p:ph type="title"/>
          </p:nvPr>
        </p:nvSpPr>
        <p:spPr>
          <a:xfrm>
            <a:off x="838200" y="365125"/>
            <a:ext cx="10515600" cy="1325563"/>
          </a:xfrm>
        </p:spPr>
        <p:txBody>
          <a:bodyPr>
            <a:normAutofit/>
          </a:bodyPr>
          <a:lstStyle/>
          <a:p>
            <a:r>
              <a:rPr lang="en-US">
                <a:solidFill>
                  <a:srgbClr val="FFFFFF"/>
                </a:solidFill>
              </a:rPr>
              <a:t>Conclusion</a:t>
            </a:r>
          </a:p>
        </p:txBody>
      </p:sp>
      <p:graphicFrame>
        <p:nvGraphicFramePr>
          <p:cNvPr id="23" name="Content Placeholder 2">
            <a:extLst>
              <a:ext uri="{FF2B5EF4-FFF2-40B4-BE49-F238E27FC236}">
                <a16:creationId xmlns:a16="http://schemas.microsoft.com/office/drawing/2014/main" id="{DF8DB72E-2593-938D-A96A-C9FEE4A96E6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499484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Magnifying glass showing decling performance">
            <a:extLst>
              <a:ext uri="{FF2B5EF4-FFF2-40B4-BE49-F238E27FC236}">
                <a16:creationId xmlns:a16="http://schemas.microsoft.com/office/drawing/2014/main" id="{66B7B3ED-E77C-B9EF-74A6-ED2D778C9190}"/>
              </a:ext>
            </a:extLst>
          </p:cNvPr>
          <p:cNvPicPr>
            <a:picLocks noChangeAspect="1"/>
          </p:cNvPicPr>
          <p:nvPr/>
        </p:nvPicPr>
        <p:blipFill rotWithShape="1">
          <a:blip r:embed="rId2">
            <a:alphaModFix amt="60000"/>
          </a:blip>
          <a:srcRect t="1220" b="14510"/>
          <a:stretch/>
        </p:blipFill>
        <p:spPr>
          <a:xfrm>
            <a:off x="-1" y="10"/>
            <a:ext cx="12192001" cy="6857990"/>
          </a:xfrm>
          <a:prstGeom prst="rect">
            <a:avLst/>
          </a:prstGeom>
        </p:spPr>
      </p:pic>
      <p:sp>
        <p:nvSpPr>
          <p:cNvPr id="2" name="Title 1">
            <a:extLst>
              <a:ext uri="{FF2B5EF4-FFF2-40B4-BE49-F238E27FC236}">
                <a16:creationId xmlns:a16="http://schemas.microsoft.com/office/drawing/2014/main" id="{48828D2A-0DC5-E9E7-1DC5-B2C91714811D}"/>
              </a:ext>
            </a:extLst>
          </p:cNvPr>
          <p:cNvSpPr>
            <a:spLocks noGrp="1"/>
          </p:cNvSpPr>
          <p:nvPr>
            <p:ph type="title"/>
          </p:nvPr>
        </p:nvSpPr>
        <p:spPr>
          <a:xfrm>
            <a:off x="1198181" y="728906"/>
            <a:ext cx="9792471" cy="2057037"/>
          </a:xfrm>
        </p:spPr>
        <p:txBody>
          <a:bodyPr>
            <a:normAutofit/>
          </a:bodyPr>
          <a:lstStyle/>
          <a:p>
            <a:r>
              <a:rPr lang="en-US">
                <a:solidFill>
                  <a:srgbClr val="FFFFFF"/>
                </a:solidFill>
              </a:rPr>
              <a:t>Limitations &amp; Future Work</a:t>
            </a:r>
          </a:p>
        </p:txBody>
      </p:sp>
      <p:sp>
        <p:nvSpPr>
          <p:cNvPr id="3" name="Content Placeholder 2">
            <a:extLst>
              <a:ext uri="{FF2B5EF4-FFF2-40B4-BE49-F238E27FC236}">
                <a16:creationId xmlns:a16="http://schemas.microsoft.com/office/drawing/2014/main" id="{524907FF-4B58-EA80-B4AD-F8C520353083}"/>
              </a:ext>
            </a:extLst>
          </p:cNvPr>
          <p:cNvSpPr>
            <a:spLocks noGrp="1"/>
          </p:cNvSpPr>
          <p:nvPr>
            <p:ph idx="1"/>
          </p:nvPr>
        </p:nvSpPr>
        <p:spPr>
          <a:xfrm>
            <a:off x="1198181" y="2957665"/>
            <a:ext cx="9792471" cy="3171423"/>
          </a:xfrm>
        </p:spPr>
        <p:txBody>
          <a:bodyPr>
            <a:normAutofit/>
          </a:bodyPr>
          <a:lstStyle/>
          <a:p>
            <a:pPr>
              <a:buFont typeface="Arial" panose="020B0604020202020204" pitchFamily="34" charset="0"/>
              <a:buChar char="•"/>
            </a:pPr>
            <a:r>
              <a:rPr lang="en-US" sz="2000" b="0" i="0">
                <a:solidFill>
                  <a:srgbClr val="FFFFFF"/>
                </a:solidFill>
                <a:effectLst/>
                <a:latin typeface="Söhne"/>
              </a:rPr>
              <a:t>The study is limited by the dataset size and features used for modeling.</a:t>
            </a:r>
          </a:p>
          <a:p>
            <a:pPr>
              <a:buFont typeface="Arial" panose="020B0604020202020204" pitchFamily="34" charset="0"/>
              <a:buChar char="•"/>
            </a:pPr>
            <a:r>
              <a:rPr lang="en-US" sz="2000" b="0" i="0">
                <a:solidFill>
                  <a:srgbClr val="FFFFFF"/>
                </a:solidFill>
                <a:effectLst/>
                <a:latin typeface="Söhne"/>
              </a:rPr>
              <a:t>Exploration of larger datasets and additional features may enhance model performance.</a:t>
            </a:r>
          </a:p>
          <a:p>
            <a:pPr>
              <a:buFont typeface="Arial" panose="020B0604020202020204" pitchFamily="34" charset="0"/>
              <a:buChar char="•"/>
            </a:pPr>
            <a:r>
              <a:rPr lang="en-US" sz="2000" b="0" i="0">
                <a:solidFill>
                  <a:srgbClr val="FFFFFF"/>
                </a:solidFill>
                <a:effectLst/>
                <a:latin typeface="Söhne"/>
              </a:rPr>
              <a:t>Further research can investigate other advanced machine learning algorithms for comparison.</a:t>
            </a:r>
          </a:p>
          <a:p>
            <a:pPr>
              <a:buFont typeface="Arial" panose="020B0604020202020204" pitchFamily="34" charset="0"/>
              <a:buChar char="•"/>
            </a:pPr>
            <a:r>
              <a:rPr lang="en-US" sz="2000" b="0" i="0">
                <a:solidFill>
                  <a:srgbClr val="FFFFFF"/>
                </a:solidFill>
                <a:effectLst/>
                <a:latin typeface="Söhne"/>
              </a:rPr>
              <a:t>External validation with different cohorts can validate the generalizability of the models.</a:t>
            </a:r>
          </a:p>
          <a:p>
            <a:r>
              <a:rPr lang="en-US" sz="2000" b="0" i="0">
                <a:solidFill>
                  <a:srgbClr val="FFFFFF"/>
                </a:solidFill>
                <a:effectLst/>
                <a:latin typeface="Söhne"/>
              </a:rPr>
              <a:t>Overall, Random Forest with Tree-Based Feature Importance showed the best performance for PD progress measurement. However, to strengthen the study's conclusions, further investigation and validation with larger datasets and different algorithms are recommended.</a:t>
            </a:r>
          </a:p>
        </p:txBody>
      </p:sp>
    </p:spTree>
    <p:extLst>
      <p:ext uri="{BB962C8B-B14F-4D97-AF65-F5344CB8AC3E}">
        <p14:creationId xmlns:p14="http://schemas.microsoft.com/office/powerpoint/2010/main" val="3877829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ACBD3F43-7A4C-CF39-A076-304544C270B2}"/>
              </a:ext>
            </a:extLst>
          </p:cNvPr>
          <p:cNvSpPr>
            <a:spLocks noGrp="1"/>
          </p:cNvSpPr>
          <p:nvPr>
            <p:ph type="title"/>
          </p:nvPr>
        </p:nvSpPr>
        <p:spPr>
          <a:xfrm>
            <a:off x="1014141" y="1450655"/>
            <a:ext cx="3932030" cy="3956690"/>
          </a:xfrm>
        </p:spPr>
        <p:txBody>
          <a:bodyPr anchor="ctr">
            <a:normAutofit/>
          </a:bodyPr>
          <a:lstStyle/>
          <a:p>
            <a:r>
              <a:rPr lang="en-US" sz="3800">
                <a:solidFill>
                  <a:schemeClr val="bg1"/>
                </a:solidFill>
              </a:rPr>
              <a:t>Acknowledgement</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F130AB5-6C93-9156-6F77-8D75EC934B07}"/>
              </a:ext>
            </a:extLst>
          </p:cNvPr>
          <p:cNvSpPr>
            <a:spLocks noGrp="1"/>
          </p:cNvSpPr>
          <p:nvPr>
            <p:ph idx="1"/>
          </p:nvPr>
        </p:nvSpPr>
        <p:spPr>
          <a:xfrm>
            <a:off x="6096000" y="1108061"/>
            <a:ext cx="5008901" cy="4571972"/>
          </a:xfrm>
        </p:spPr>
        <p:txBody>
          <a:bodyPr anchor="ctr">
            <a:normAutofit/>
          </a:bodyPr>
          <a:lstStyle/>
          <a:p>
            <a:r>
              <a:rPr lang="en-US" sz="2000" b="0" i="0">
                <a:solidFill>
                  <a:schemeClr val="bg1"/>
                </a:solidFill>
                <a:effectLst/>
                <a:latin typeface="Söhne"/>
              </a:rPr>
              <a:t>I am deeply grateful to Professor Milad for his invaluable guidance and support throughout this research. His mentorship and resources have been instrumental in its successful completion. I appreciate his dedication to fostering an intellectually stimulating environment, which has inspired me to strive for excellence. Thank you, Professor Milad, for your belief in my abilities and for making this journey a rewarding experience.</a:t>
            </a:r>
            <a:endParaRPr lang="en-US" sz="2000">
              <a:solidFill>
                <a:schemeClr val="bg1"/>
              </a:solidFill>
            </a:endParaRPr>
          </a:p>
        </p:txBody>
      </p:sp>
    </p:spTree>
    <p:extLst>
      <p:ext uri="{BB962C8B-B14F-4D97-AF65-F5344CB8AC3E}">
        <p14:creationId xmlns:p14="http://schemas.microsoft.com/office/powerpoint/2010/main" val="3993434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73329-A9D6-EDAC-DD3F-244151BA5E47}"/>
              </a:ext>
            </a:extLst>
          </p:cNvPr>
          <p:cNvSpPr>
            <a:spLocks noGrp="1"/>
          </p:cNvSpPr>
          <p:nvPr>
            <p:ph type="title"/>
          </p:nvPr>
        </p:nvSpPr>
        <p:spPr>
          <a:xfrm>
            <a:off x="4553733" y="548464"/>
            <a:ext cx="6798541" cy="1675623"/>
          </a:xfrm>
        </p:spPr>
        <p:txBody>
          <a:bodyPr anchor="b">
            <a:normAutofit/>
          </a:bodyPr>
          <a:lstStyle/>
          <a:p>
            <a:r>
              <a:rPr lang="en-US" sz="4000"/>
              <a:t>References</a:t>
            </a:r>
          </a:p>
        </p:txBody>
      </p:sp>
      <p:pic>
        <p:nvPicPr>
          <p:cNvPr id="5" name="Picture 4" descr="Scan of a human brain in a neurology clinic">
            <a:extLst>
              <a:ext uri="{FF2B5EF4-FFF2-40B4-BE49-F238E27FC236}">
                <a16:creationId xmlns:a16="http://schemas.microsoft.com/office/drawing/2014/main" id="{EF159960-F58B-C309-9A29-8C14FC15EDE9}"/>
              </a:ext>
            </a:extLst>
          </p:cNvPr>
          <p:cNvPicPr>
            <a:picLocks noChangeAspect="1"/>
          </p:cNvPicPr>
          <p:nvPr/>
        </p:nvPicPr>
        <p:blipFill rotWithShape="1">
          <a:blip r:embed="rId2"/>
          <a:srcRect l="51797" r="2310"/>
          <a:stretch/>
        </p:blipFill>
        <p:spPr>
          <a:xfrm>
            <a:off x="1" y="-38090"/>
            <a:ext cx="4196496" cy="6857990"/>
          </a:xfrm>
          <a:prstGeom prst="rect">
            <a:avLst/>
          </a:prstGeom>
          <a:effectLst/>
        </p:spPr>
      </p:pic>
      <p:sp>
        <p:nvSpPr>
          <p:cNvPr id="3" name="Content Placeholder 2">
            <a:extLst>
              <a:ext uri="{FF2B5EF4-FFF2-40B4-BE49-F238E27FC236}">
                <a16:creationId xmlns:a16="http://schemas.microsoft.com/office/drawing/2014/main" id="{37A6E044-FCD3-C7AC-B24C-0BD5BF3D937C}"/>
              </a:ext>
            </a:extLst>
          </p:cNvPr>
          <p:cNvSpPr>
            <a:spLocks noGrp="1"/>
          </p:cNvSpPr>
          <p:nvPr>
            <p:ph idx="1"/>
          </p:nvPr>
        </p:nvSpPr>
        <p:spPr>
          <a:xfrm>
            <a:off x="4553734" y="2409830"/>
            <a:ext cx="6798539" cy="3705217"/>
          </a:xfrm>
        </p:spPr>
        <p:txBody>
          <a:bodyPr>
            <a:normAutofit/>
          </a:bodyPr>
          <a:lstStyle/>
          <a:p>
            <a:pPr>
              <a:buFont typeface="+mj-lt"/>
              <a:buAutoNum type="arabicPeriod"/>
            </a:pPr>
            <a:r>
              <a:rPr lang="en-US" sz="1600" b="0" i="0">
                <a:effectLst/>
                <a:latin typeface="Söhne"/>
              </a:rPr>
              <a:t>Olanow, C. W., Stern, M. B., &amp; Sethi, K. (2009). The scientific and clinical basis for the treatment of Parkinson disease (2009). Neurology, 72(21 Suppl 4), S1-136.</a:t>
            </a:r>
          </a:p>
          <a:p>
            <a:pPr>
              <a:buFont typeface="+mj-lt"/>
              <a:buAutoNum type="arabicPeriod"/>
            </a:pPr>
            <a:r>
              <a:rPr lang="en-US" sz="1600" b="0" i="0">
                <a:effectLst/>
                <a:latin typeface="Söhne"/>
              </a:rPr>
              <a:t>Jankovic, J. (2008). Parkinson's disease: clinical features and diagnosis. Journal of Neurology, Neurosurgery &amp; Psychiatry, 79(4), 368-376.</a:t>
            </a:r>
          </a:p>
          <a:p>
            <a:pPr>
              <a:buFont typeface="+mj-lt"/>
              <a:buAutoNum type="arabicPeriod"/>
            </a:pPr>
            <a:r>
              <a:rPr lang="en-US" sz="1600" b="0" i="0">
                <a:effectLst/>
                <a:latin typeface="Söhne"/>
              </a:rPr>
              <a:t>Postuma, R. B., Berg, D., Stern, M., Poewe, W., Olanow, C. W., Oertel, W., ... &amp; Deuschl, G. (2015). MDS clinical diagnostic criteria for Parkinson's disease. Movement Disorders, 30(12), 1591-1601.</a:t>
            </a:r>
          </a:p>
          <a:p>
            <a:pPr>
              <a:buFont typeface="+mj-lt"/>
              <a:buAutoNum type="arabicPeriod"/>
            </a:pPr>
            <a:r>
              <a:rPr lang="en-US" sz="1600" b="0" i="0">
                <a:effectLst/>
                <a:latin typeface="Söhne"/>
              </a:rPr>
              <a:t>Lebedev, A. V., Westman, E., &amp; Simmons, A. (2014). Large-scale resting state network correlates of cognitive impairment in Parkinson's disease and related dopaminergic deficits. Frontiers in Systems Neuroscience, 8, 45.</a:t>
            </a:r>
          </a:p>
          <a:p>
            <a:pPr>
              <a:buFont typeface="+mj-lt"/>
              <a:buAutoNum type="arabicPeriod"/>
            </a:pPr>
            <a:r>
              <a:rPr lang="en-US" sz="1600" b="0" i="0">
                <a:effectLst/>
                <a:latin typeface="Söhne"/>
              </a:rPr>
              <a:t>Hoehn, M. M., &amp; Yahr, M. D. (1967). Parkinsonism: onset, progression, and mortality. Neurology, 17(5), 427-442.</a:t>
            </a:r>
          </a:p>
        </p:txBody>
      </p:sp>
    </p:spTree>
    <p:extLst>
      <p:ext uri="{BB962C8B-B14F-4D97-AF65-F5344CB8AC3E}">
        <p14:creationId xmlns:p14="http://schemas.microsoft.com/office/powerpoint/2010/main" val="65137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135FA909-3F24-448C-A8BC-7CF77F62F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13305D-A65C-ADD7-BDF7-8189C9839D77}"/>
              </a:ext>
            </a:extLst>
          </p:cNvPr>
          <p:cNvSpPr>
            <a:spLocks noGrp="1"/>
          </p:cNvSpPr>
          <p:nvPr>
            <p:ph type="title"/>
          </p:nvPr>
        </p:nvSpPr>
        <p:spPr>
          <a:xfrm>
            <a:off x="838200" y="1641752"/>
            <a:ext cx="6140449" cy="1323439"/>
          </a:xfrm>
        </p:spPr>
        <p:txBody>
          <a:bodyPr anchor="t">
            <a:normAutofit/>
          </a:bodyPr>
          <a:lstStyle/>
          <a:p>
            <a:r>
              <a:rPr lang="en-US" sz="4000">
                <a:solidFill>
                  <a:schemeClr val="bg1"/>
                </a:solidFill>
              </a:rPr>
              <a:t>Importance</a:t>
            </a:r>
          </a:p>
        </p:txBody>
      </p:sp>
      <p:sp>
        <p:nvSpPr>
          <p:cNvPr id="3" name="Content Placeholder 2">
            <a:extLst>
              <a:ext uri="{FF2B5EF4-FFF2-40B4-BE49-F238E27FC236}">
                <a16:creationId xmlns:a16="http://schemas.microsoft.com/office/drawing/2014/main" id="{8349685F-3AD8-CA2B-DFE6-74707BF6EAC4}"/>
              </a:ext>
            </a:extLst>
          </p:cNvPr>
          <p:cNvSpPr>
            <a:spLocks noGrp="1"/>
          </p:cNvSpPr>
          <p:nvPr>
            <p:ph idx="1"/>
          </p:nvPr>
        </p:nvSpPr>
        <p:spPr>
          <a:xfrm>
            <a:off x="838200" y="3146400"/>
            <a:ext cx="6140449" cy="2862288"/>
          </a:xfrm>
        </p:spPr>
        <p:txBody>
          <a:bodyPr>
            <a:normAutofit/>
          </a:bodyPr>
          <a:lstStyle/>
          <a:p>
            <a:pPr>
              <a:buFont typeface="Arial" panose="020B0604020202020204" pitchFamily="34" charset="0"/>
              <a:buChar char="•"/>
            </a:pPr>
            <a:r>
              <a:rPr lang="en-US" sz="2000" b="0" i="0">
                <a:solidFill>
                  <a:schemeClr val="bg1">
                    <a:alpha val="80000"/>
                  </a:schemeClr>
                </a:solidFill>
                <a:effectLst/>
                <a:latin typeface="Söhne"/>
              </a:rPr>
              <a:t>Accurate monitoring of PD progression is crucial for tailored treatment plans and improved patient outcomes.</a:t>
            </a:r>
          </a:p>
          <a:p>
            <a:pPr>
              <a:buFont typeface="Arial" panose="020B0604020202020204" pitchFamily="34" charset="0"/>
              <a:buChar char="•"/>
            </a:pPr>
            <a:r>
              <a:rPr lang="en-US" sz="2000" b="0" i="0">
                <a:solidFill>
                  <a:schemeClr val="bg1">
                    <a:alpha val="80000"/>
                  </a:schemeClr>
                </a:solidFill>
                <a:effectLst/>
                <a:latin typeface="Söhne"/>
              </a:rPr>
              <a:t>It enables healthcare professionals to adjust medications, therapies, and interventions based on individual needs.</a:t>
            </a:r>
          </a:p>
          <a:p>
            <a:pPr>
              <a:buFont typeface="Arial" panose="020B0604020202020204" pitchFamily="34" charset="0"/>
              <a:buChar char="•"/>
            </a:pPr>
            <a:r>
              <a:rPr lang="en-US" sz="2000" b="0" i="0">
                <a:solidFill>
                  <a:schemeClr val="bg1">
                    <a:alpha val="80000"/>
                  </a:schemeClr>
                </a:solidFill>
                <a:effectLst/>
                <a:latin typeface="Söhne"/>
              </a:rPr>
              <a:t>Early detection and precise tracking of PD progression can enhance the quality of life for patients.</a:t>
            </a:r>
          </a:p>
        </p:txBody>
      </p:sp>
      <p:pic>
        <p:nvPicPr>
          <p:cNvPr id="5" name="Picture 4" descr="Desk with stethoscope and computer keyboard">
            <a:extLst>
              <a:ext uri="{FF2B5EF4-FFF2-40B4-BE49-F238E27FC236}">
                <a16:creationId xmlns:a16="http://schemas.microsoft.com/office/drawing/2014/main" id="{B7D92FCF-462C-C180-7AFB-CA2C4BDB4878}"/>
              </a:ext>
            </a:extLst>
          </p:cNvPr>
          <p:cNvPicPr>
            <a:picLocks noChangeAspect="1"/>
          </p:cNvPicPr>
          <p:nvPr/>
        </p:nvPicPr>
        <p:blipFill rotWithShape="1">
          <a:blip r:embed="rId2"/>
          <a:srcRect l="55222" r="550" b="-2"/>
          <a:stretch/>
        </p:blipFill>
        <p:spPr>
          <a:xfrm>
            <a:off x="7668829" y="-1"/>
            <a:ext cx="4543953" cy="6858002"/>
          </a:xfrm>
          <a:custGeom>
            <a:avLst/>
            <a:gdLst/>
            <a:ahLst/>
            <a:cxnLst/>
            <a:rect l="l" t="t" r="r" b="b"/>
            <a:pathLst>
              <a:path w="4543953" h="6858002">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332842" y="2836172"/>
                </a:moveTo>
                <a:lnTo>
                  <a:pt x="332842" y="2836173"/>
                </a:lnTo>
                <a:cubicBezTo>
                  <a:pt x="336914" y="2839983"/>
                  <a:pt x="340200" y="2844317"/>
                  <a:pt x="341533" y="2848794"/>
                </a:cubicBezTo>
                <a:cubicBezTo>
                  <a:pt x="348200" y="2870416"/>
                  <a:pt x="356392" y="2892181"/>
                  <a:pt x="361441" y="2914328"/>
                </a:cubicBezTo>
                <a:lnTo>
                  <a:pt x="366072" y="2947863"/>
                </a:lnTo>
                <a:lnTo>
                  <a:pt x="362488" y="2982148"/>
                </a:lnTo>
                <a:cubicBezTo>
                  <a:pt x="354392" y="3014153"/>
                  <a:pt x="350582" y="3045777"/>
                  <a:pt x="350796" y="3077401"/>
                </a:cubicBezTo>
                <a:lnTo>
                  <a:pt x="350796" y="3077402"/>
                </a:ln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0733" y="3680164"/>
                </a:lnTo>
                <a:lnTo>
                  <a:pt x="404781" y="3734838"/>
                </a:lnTo>
                <a:lnTo>
                  <a:pt x="404399" y="3754652"/>
                </a:lnTo>
                <a:cubicBezTo>
                  <a:pt x="398399" y="3767130"/>
                  <a:pt x="396447" y="3778655"/>
                  <a:pt x="398042" y="3789776"/>
                </a:cubicBezTo>
                <a:lnTo>
                  <a:pt x="398042" y="3789776"/>
                </a:ln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lnTo>
                  <a:pt x="386040" y="3962160"/>
                </a:lnTo>
                <a:cubicBezTo>
                  <a:pt x="383778" y="3988593"/>
                  <a:pt x="389446" y="4015835"/>
                  <a:pt x="401733" y="4043840"/>
                </a:cubicBezTo>
                <a:lnTo>
                  <a:pt x="416855" y="4103826"/>
                </a:lnTo>
                <a:lnTo>
                  <a:pt x="414887" y="4134256"/>
                </a:lnTo>
                <a:cubicBezTo>
                  <a:pt x="413045" y="4144498"/>
                  <a:pt x="409973" y="4154857"/>
                  <a:pt x="405543" y="4165383"/>
                </a:cubicBezTo>
                <a:cubicBezTo>
                  <a:pt x="402114" y="4173480"/>
                  <a:pt x="401543" y="4182767"/>
                  <a:pt x="401638" y="4192387"/>
                </a:cubicBezTo>
                <a:lnTo>
                  <a:pt x="401638" y="4192388"/>
                </a:lnTo>
                <a:lnTo>
                  <a:pt x="401638" y="4192388"/>
                </a:lnTo>
                <a:lnTo>
                  <a:pt x="401733" y="4221391"/>
                </a:lnTo>
                <a:lnTo>
                  <a:pt x="396017" y="4253014"/>
                </a:lnTo>
                <a:cubicBezTo>
                  <a:pt x="383824" y="4277401"/>
                  <a:pt x="368204" y="4300070"/>
                  <a:pt x="356201" y="4324645"/>
                </a:cubicBezTo>
                <a:cubicBezTo>
                  <a:pt x="350487" y="4336457"/>
                  <a:pt x="347439" y="4350554"/>
                  <a:pt x="347247" y="4363890"/>
                </a:cubicBezTo>
                <a:lnTo>
                  <a:pt x="347247" y="4363891"/>
                </a:ln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395828" y="4846490"/>
                  <a:pt x="384397" y="4866958"/>
                  <a:pt x="382691" y="4889275"/>
                </a:cubicBezTo>
                <a:lnTo>
                  <a:pt x="382691" y="4889275"/>
                </a:lnTo>
                <a:lnTo>
                  <a:pt x="382691" y="4889276"/>
                </a:lnTo>
                <a:cubicBezTo>
                  <a:pt x="382122" y="4896714"/>
                  <a:pt x="382634" y="4904358"/>
                  <a:pt x="384396" y="4912169"/>
                </a:cubicBezTo>
                <a:lnTo>
                  <a:pt x="385799" y="4933805"/>
                </a:lnTo>
                <a:lnTo>
                  <a:pt x="381039" y="4952673"/>
                </a:lnTo>
                <a:cubicBezTo>
                  <a:pt x="376253" y="4964604"/>
                  <a:pt x="368680" y="4975511"/>
                  <a:pt x="360964" y="4987037"/>
                </a:cubicBezTo>
                <a:cubicBezTo>
                  <a:pt x="349725" y="5003801"/>
                  <a:pt x="335627" y="5022852"/>
                  <a:pt x="334485" y="5041521"/>
                </a:cubicBezTo>
                <a:cubicBezTo>
                  <a:pt x="332628" y="5073241"/>
                  <a:pt x="310088" y="5101639"/>
                  <a:pt x="308337" y="5133224"/>
                </a:cubicBezTo>
                <a:lnTo>
                  <a:pt x="308337" y="5133225"/>
                </a:lnTo>
                <a:lnTo>
                  <a:pt x="308337" y="5133225"/>
                </a:lnTo>
                <a:lnTo>
                  <a:pt x="315052" y="5166114"/>
                </a:lnTo>
                <a:lnTo>
                  <a:pt x="314362" y="5172090"/>
                </a:lnTo>
                <a:cubicBezTo>
                  <a:pt x="313481" y="5174400"/>
                  <a:pt x="312290" y="5176876"/>
                  <a:pt x="311814" y="5179067"/>
                </a:cubicBezTo>
                <a:lnTo>
                  <a:pt x="311814" y="5179068"/>
                </a:lnTo>
                <a:lnTo>
                  <a:pt x="311814" y="5179068"/>
                </a:lnTo>
                <a:cubicBezTo>
                  <a:pt x="304574" y="5214122"/>
                  <a:pt x="311624" y="5247079"/>
                  <a:pt x="335437" y="5272797"/>
                </a:cubicBezTo>
                <a:cubicBezTo>
                  <a:pt x="350964" y="5289657"/>
                  <a:pt x="359489" y="5307422"/>
                  <a:pt x="362870" y="5326163"/>
                </a:cubicBez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5103" y="5507668"/>
                </a:lnTo>
                <a:cubicBezTo>
                  <a:pt x="335056" y="5516503"/>
                  <a:pt x="337532" y="5524837"/>
                  <a:pt x="345723" y="5531694"/>
                </a:cubicBez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cubicBezTo>
                  <a:pt x="164171" y="5900323"/>
                  <a:pt x="156361" y="5918042"/>
                  <a:pt x="154075" y="5935949"/>
                </a:cubicBezTo>
                <a:lnTo>
                  <a:pt x="154075" y="5935950"/>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62457" y="6361540"/>
                </a:lnTo>
                <a:lnTo>
                  <a:pt x="162684" y="6365557"/>
                </a:lnTo>
                <a:lnTo>
                  <a:pt x="163946" y="6387910"/>
                </a:lnTo>
                <a:lnTo>
                  <a:pt x="166047" y="6392243"/>
                </a:lnTo>
                <a:lnTo>
                  <a:pt x="173364" y="6407333"/>
                </a:lnTo>
                <a:lnTo>
                  <a:pt x="173364" y="6407332"/>
                </a:lnTo>
                <a:lnTo>
                  <a:pt x="166047" y="6392243"/>
                </a:lnTo>
                <a:lnTo>
                  <a:pt x="163946" y="6387910"/>
                </a:lnTo>
                <a:lnTo>
                  <a:pt x="162684" y="6365557"/>
                </a:lnTo>
                <a:lnTo>
                  <a:pt x="162457" y="6361540"/>
                </a:lnTo>
                <a:lnTo>
                  <a:pt x="179794" y="6228757"/>
                </a:lnTo>
                <a:cubicBezTo>
                  <a:pt x="184556" y="6200945"/>
                  <a:pt x="196176" y="6175798"/>
                  <a:pt x="218465" y="6155603"/>
                </a:cubicBezTo>
                <a:cubicBezTo>
                  <a:pt x="229325" y="6145793"/>
                  <a:pt x="234135" y="6139745"/>
                  <a:pt x="234064" y="6133315"/>
                </a:cubicBezTo>
                <a:lnTo>
                  <a:pt x="234064" y="6133315"/>
                </a:ln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60957" y="5909351"/>
                </a:lnTo>
                <a:cubicBezTo>
                  <a:pt x="164171" y="5900611"/>
                  <a:pt x="168076" y="5892038"/>
                  <a:pt x="171981" y="5883752"/>
                </a:cubicBez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lnTo>
                  <a:pt x="355869" y="5547578"/>
                </a:lnTo>
                <a:cubicBezTo>
                  <a:pt x="355964" y="5542649"/>
                  <a:pt x="352773" y="5537600"/>
                  <a:pt x="345723" y="5531693"/>
                </a:cubicBezTo>
                <a:cubicBezTo>
                  <a:pt x="341628" y="5528265"/>
                  <a:pt x="338961" y="5524467"/>
                  <a:pt x="337324" y="5520422"/>
                </a:cubicBez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4317" y="5355014"/>
                </a:lnTo>
                <a:cubicBezTo>
                  <a:pt x="366264" y="5325412"/>
                  <a:pt x="358727" y="5298086"/>
                  <a:pt x="335437" y="5272796"/>
                </a:cubicBezTo>
                <a:cubicBezTo>
                  <a:pt x="323531" y="5259937"/>
                  <a:pt x="315815" y="5245269"/>
                  <a:pt x="311981" y="5229433"/>
                </a:cubicBezTo>
                <a:lnTo>
                  <a:pt x="311814" y="5179068"/>
                </a:lnTo>
                <a:lnTo>
                  <a:pt x="314362" y="5172091"/>
                </a:lnTo>
                <a:cubicBezTo>
                  <a:pt x="315243" y="5169781"/>
                  <a:pt x="315814" y="5167638"/>
                  <a:pt x="315052" y="5166114"/>
                </a:cubicBezTo>
                <a:lnTo>
                  <a:pt x="315052" y="5166114"/>
                </a:lnTo>
                <a:lnTo>
                  <a:pt x="315052" y="5166113"/>
                </a:lnTo>
                <a:lnTo>
                  <a:pt x="308337" y="5133225"/>
                </a:lnTo>
                <a:lnTo>
                  <a:pt x="315482" y="5102461"/>
                </a:lnTo>
                <a:cubicBezTo>
                  <a:pt x="322817" y="5082339"/>
                  <a:pt x="333247" y="5062669"/>
                  <a:pt x="334485" y="5041522"/>
                </a:cubicBezTo>
                <a:cubicBezTo>
                  <a:pt x="335627" y="5022853"/>
                  <a:pt x="349725" y="5003802"/>
                  <a:pt x="360964" y="4987038"/>
                </a:cubicBezTo>
                <a:cubicBezTo>
                  <a:pt x="372538" y="4969748"/>
                  <a:pt x="383790" y="4953853"/>
                  <a:pt x="385799" y="4933805"/>
                </a:cubicBezTo>
                <a:lnTo>
                  <a:pt x="385799" y="4933805"/>
                </a:lnTo>
                <a:lnTo>
                  <a:pt x="385799" y="4933805"/>
                </a:lnTo>
                <a:cubicBezTo>
                  <a:pt x="386468" y="4927122"/>
                  <a:pt x="386111" y="4919979"/>
                  <a:pt x="384396" y="4912168"/>
                </a:cubicBezTo>
                <a:lnTo>
                  <a:pt x="382691" y="4889275"/>
                </a:lnTo>
                <a:lnTo>
                  <a:pt x="387469" y="4867614"/>
                </a:lnTo>
                <a:cubicBezTo>
                  <a:pt x="392589" y="4853636"/>
                  <a:pt x="401352" y="4840633"/>
                  <a:pt x="412401" y="4828917"/>
                </a:cubicBezTo>
                <a:cubicBezTo>
                  <a:pt x="420784" y="4819964"/>
                  <a:pt x="425356" y="4810581"/>
                  <a:pt x="427237" y="4800484"/>
                </a:cubicBezTo>
                <a:lnTo>
                  <a:pt x="427237" y="4800483"/>
                </a:ln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lnTo>
                  <a:pt x="401733" y="4221391"/>
                </a:lnTo>
                <a:lnTo>
                  <a:pt x="401733" y="4221391"/>
                </a:lnTo>
                <a:lnTo>
                  <a:pt x="401638" y="4192388"/>
                </a:lnTo>
                <a:lnTo>
                  <a:pt x="405543" y="4165384"/>
                </a:lnTo>
                <a:cubicBezTo>
                  <a:pt x="414402" y="4144333"/>
                  <a:pt x="417831" y="4123948"/>
                  <a:pt x="416855" y="4103826"/>
                </a:cubicBez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20"/>
                </a:ln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8"/>
                </a:ln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3"/>
                </a:lnTo>
                <a:lnTo>
                  <a:pt x="366072" y="2947862"/>
                </a:lnTo>
                <a:cubicBezTo>
                  <a:pt x="364965" y="2913982"/>
                  <a:pt x="351534" y="2881226"/>
                  <a:pt x="341533" y="2848793"/>
                </a:cubicBez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16497" y="2426822"/>
                  <a:pt x="410353" y="2444777"/>
                  <a:pt x="409472" y="2463017"/>
                </a:cubicBezTo>
                <a:lnTo>
                  <a:pt x="409472" y="2463018"/>
                </a:lnTo>
                <a:lnTo>
                  <a:pt x="409472" y="2463018"/>
                </a:lnTo>
                <a:cubicBezTo>
                  <a:pt x="408591" y="2481259"/>
                  <a:pt x="412972" y="2499786"/>
                  <a:pt x="418115" y="2518265"/>
                </a:cubicBezTo>
                <a:lnTo>
                  <a:pt x="421759" y="2545007"/>
                </a:lnTo>
                <a:lnTo>
                  <a:pt x="417545" y="2571034"/>
                </a:lnTo>
                <a:cubicBezTo>
                  <a:pt x="405543" y="2612945"/>
                  <a:pt x="372966" y="2640950"/>
                  <a:pt x="344391" y="2668001"/>
                </a:cubicBezTo>
                <a:cubicBezTo>
                  <a:pt x="320006" y="2691054"/>
                  <a:pt x="306290" y="2716963"/>
                  <a:pt x="296001" y="2745348"/>
                </a:cubicBezTo>
                <a:lnTo>
                  <a:pt x="296001" y="2745352"/>
                </a:ln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lnTo>
                  <a:pt x="296001" y="2745352"/>
                </a:ln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cubicBezTo>
                  <a:pt x="415544" y="2509025"/>
                  <a:pt x="413163" y="2499773"/>
                  <a:pt x="411535" y="2490551"/>
                </a:cubicBezTo>
                <a:lnTo>
                  <a:pt x="409472" y="2463018"/>
                </a:lnTo>
                <a:lnTo>
                  <a:pt x="415303" y="2435913"/>
                </a:lnTo>
                <a:cubicBezTo>
                  <a:pt x="418938" y="2426977"/>
                  <a:pt x="424451" y="2418154"/>
                  <a:pt x="432404" y="2409486"/>
                </a:cubicBez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2926" y="1453958"/>
                </a:moveTo>
                <a:lnTo>
                  <a:pt x="798723" y="1459073"/>
                </a:lnTo>
                <a:lnTo>
                  <a:pt x="807941" y="1481572"/>
                </a:lnTo>
                <a:lnTo>
                  <a:pt x="798724" y="1459074"/>
                </a:lnTo>
                <a:lnTo>
                  <a:pt x="798723" y="1459073"/>
                </a:lnTo>
                <a:lnTo>
                  <a:pt x="798723" y="1459073"/>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69105" y="298169"/>
                </a:moveTo>
                <a:lnTo>
                  <a:pt x="783887" y="313533"/>
                </a:ln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lnTo>
                  <a:pt x="783887" y="313533"/>
                </a:lnTo>
                <a:lnTo>
                  <a:pt x="783887" y="313533"/>
                </a:ln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58551" y="228948"/>
                </a:lnTo>
                <a:lnTo>
                  <a:pt x="758551" y="228949"/>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4543953" y="2"/>
                </a:lnTo>
                <a:lnTo>
                  <a:pt x="4543953" y="6858002"/>
                </a:lnTo>
                <a:lnTo>
                  <a:pt x="284400" y="6858002"/>
                </a:lnTo>
                <a:lnTo>
                  <a:pt x="284400" y="6858001"/>
                </a:lnTo>
                <a:lnTo>
                  <a:pt x="284400" y="6858001"/>
                </a:lnTo>
                <a:lnTo>
                  <a:pt x="278237" y="6812064"/>
                </a:lnTo>
                <a:lnTo>
                  <a:pt x="283011" y="6776800"/>
                </a:lnTo>
                <a:cubicBezTo>
                  <a:pt x="286107" y="6765164"/>
                  <a:pt x="290857" y="6753698"/>
                  <a:pt x="297715" y="6742553"/>
                </a:cubicBezTo>
                <a:cubicBezTo>
                  <a:pt x="306003" y="6729219"/>
                  <a:pt x="311147" y="6716169"/>
                  <a:pt x="311551" y="6702977"/>
                </a:cubicBezTo>
                <a:lnTo>
                  <a:pt x="311551" y="6702976"/>
                </a:lnTo>
                <a:lnTo>
                  <a:pt x="311551" y="6702976"/>
                </a:lnTo>
                <a:cubicBezTo>
                  <a:pt x="311956" y="6689783"/>
                  <a:pt x="307622" y="6676448"/>
                  <a:pt x="296953" y="6662541"/>
                </a:cubicBezTo>
                <a:cubicBezTo>
                  <a:pt x="293286" y="6657825"/>
                  <a:pt x="290989" y="6651967"/>
                  <a:pt x="289870" y="6645552"/>
                </a:cubicBezTo>
                <a:lnTo>
                  <a:pt x="289858" y="6625225"/>
                </a:lnTo>
                <a:lnTo>
                  <a:pt x="306480" y="6588626"/>
                </a:lnTo>
                <a:cubicBezTo>
                  <a:pt x="312576" y="6582147"/>
                  <a:pt x="318672" y="6575479"/>
                  <a:pt x="328959" y="6564621"/>
                </a:cubicBezTo>
                <a:lnTo>
                  <a:pt x="328959" y="6564620"/>
                </a:lnTo>
                <a:lnTo>
                  <a:pt x="306480" y="6588625"/>
                </a:lnTo>
                <a:cubicBezTo>
                  <a:pt x="298003" y="6597578"/>
                  <a:pt x="291954" y="6611342"/>
                  <a:pt x="289858" y="6625224"/>
                </a:cubicBezTo>
                <a:lnTo>
                  <a:pt x="289858" y="6625225"/>
                </a:lnTo>
                <a:lnTo>
                  <a:pt x="289858" y="6625225"/>
                </a:lnTo>
                <a:cubicBezTo>
                  <a:pt x="287762" y="6639108"/>
                  <a:pt x="289619" y="6653111"/>
                  <a:pt x="296953" y="6662542"/>
                </a:cubicBezTo>
                <a:cubicBezTo>
                  <a:pt x="302288" y="6669496"/>
                  <a:pt x="306038" y="6676306"/>
                  <a:pt x="308405" y="6683027"/>
                </a:cubicBezTo>
                <a:lnTo>
                  <a:pt x="311551" y="6702976"/>
                </a:lnTo>
                <a:lnTo>
                  <a:pt x="297715" y="6742552"/>
                </a:lnTo>
                <a:cubicBezTo>
                  <a:pt x="283999" y="6764841"/>
                  <a:pt x="278713" y="6788417"/>
                  <a:pt x="278237" y="6812063"/>
                </a:cubicBezTo>
                <a:lnTo>
                  <a:pt x="278237" y="6812064"/>
                </a:lnTo>
                <a:lnTo>
                  <a:pt x="278237" y="6812064"/>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effectLst>
            <a:outerShdw blurRad="381000" dist="152400" dir="10800000" algn="r" rotWithShape="0">
              <a:prstClr val="black">
                <a:alpha val="10000"/>
              </a:prstClr>
            </a:outerShdw>
          </a:effectLst>
        </p:spPr>
      </p:pic>
      <p:grpSp>
        <p:nvGrpSpPr>
          <p:cNvPr id="23" name="Group 15">
            <a:extLst>
              <a:ext uri="{FF2B5EF4-FFF2-40B4-BE49-F238E27FC236}">
                <a16:creationId xmlns:a16="http://schemas.microsoft.com/office/drawing/2014/main" id="{8B60959F-9B69-4520-A16E-EA6BECC747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17" name="Freeform: Shape 16">
              <a:extLst>
                <a:ext uri="{FF2B5EF4-FFF2-40B4-BE49-F238E27FC236}">
                  <a16:creationId xmlns:a16="http://schemas.microsoft.com/office/drawing/2014/main" id="{18D5A6E8-CD1B-4796-ABD1-A6F27F6C0E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17">
              <a:extLst>
                <a:ext uri="{FF2B5EF4-FFF2-40B4-BE49-F238E27FC236}">
                  <a16:creationId xmlns:a16="http://schemas.microsoft.com/office/drawing/2014/main" id="{D7E12F56-F4EE-4535-8677-C11996E241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3005802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a:extLst>
              <a:ext uri="{FF2B5EF4-FFF2-40B4-BE49-F238E27FC236}">
                <a16:creationId xmlns:a16="http://schemas.microsoft.com/office/drawing/2014/main" id="{659D290D-9D15-8581-A448-EC18A4CCF14F}"/>
              </a:ext>
            </a:extLst>
          </p:cNvPr>
          <p:cNvPicPr>
            <a:picLocks noChangeAspect="1"/>
          </p:cNvPicPr>
          <p:nvPr/>
        </p:nvPicPr>
        <p:blipFill rotWithShape="1">
          <a:blip r:embed="rId2"/>
          <a:srcRect r="24151"/>
          <a:stretch/>
        </p:blipFill>
        <p:spPr>
          <a:xfrm>
            <a:off x="3522468" y="10"/>
            <a:ext cx="8669532" cy="6857990"/>
          </a:xfrm>
          <a:prstGeom prst="rect">
            <a:avLst/>
          </a:prstGeom>
        </p:spPr>
      </p:pic>
      <p:sp>
        <p:nvSpPr>
          <p:cNvPr id="17"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730B7B-62AB-92DB-A06C-4F84AD790D6B}"/>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Aim</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A66B9D8-89C4-5F24-3316-0AAEA2C3C449}"/>
              </a:ext>
            </a:extLst>
          </p:cNvPr>
          <p:cNvSpPr>
            <a:spLocks noGrp="1"/>
          </p:cNvSpPr>
          <p:nvPr>
            <p:ph idx="1"/>
          </p:nvPr>
        </p:nvSpPr>
        <p:spPr>
          <a:xfrm>
            <a:off x="371094" y="2718054"/>
            <a:ext cx="3438906" cy="3207258"/>
          </a:xfrm>
        </p:spPr>
        <p:txBody>
          <a:bodyPr anchor="t">
            <a:normAutofit/>
          </a:bodyPr>
          <a:lstStyle/>
          <a:p>
            <a:pPr>
              <a:buFont typeface="Arial" panose="020B0604020202020204" pitchFamily="34" charset="0"/>
              <a:buChar char="•"/>
            </a:pPr>
            <a:r>
              <a:rPr lang="en-US" sz="1700" b="0" i="0">
                <a:solidFill>
                  <a:schemeClr val="bg1"/>
                </a:solidFill>
                <a:effectLst/>
                <a:latin typeface="Söhne"/>
              </a:rPr>
              <a:t>Utilizing advanced machine learning techniques to measure PD progression more accurately.</a:t>
            </a:r>
          </a:p>
          <a:p>
            <a:pPr>
              <a:buFont typeface="Arial" panose="020B0604020202020204" pitchFamily="34" charset="0"/>
              <a:buChar char="•"/>
            </a:pPr>
            <a:r>
              <a:rPr lang="en-US" sz="1700" b="0" i="0">
                <a:solidFill>
                  <a:schemeClr val="bg1"/>
                </a:solidFill>
                <a:effectLst/>
                <a:latin typeface="Söhne"/>
              </a:rPr>
              <a:t>Employing Random Forest, Linear Regression, and SVR algorithms to develop predictive models.</a:t>
            </a:r>
          </a:p>
          <a:p>
            <a:pPr>
              <a:buFont typeface="Arial" panose="020B0604020202020204" pitchFamily="34" charset="0"/>
              <a:buChar char="•"/>
            </a:pPr>
            <a:r>
              <a:rPr lang="en-US" sz="1700" b="0" i="0">
                <a:solidFill>
                  <a:schemeClr val="bg1"/>
                </a:solidFill>
                <a:effectLst/>
                <a:latin typeface="Söhne"/>
              </a:rPr>
              <a:t>Comparing the performance of these algorithms to identify the most effective approach for PD progress measurement.</a:t>
            </a:r>
          </a:p>
        </p:txBody>
      </p:sp>
    </p:spTree>
    <p:extLst>
      <p:ext uri="{BB962C8B-B14F-4D97-AF65-F5344CB8AC3E}">
        <p14:creationId xmlns:p14="http://schemas.microsoft.com/office/powerpoint/2010/main" val="1959080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347ACFC-8FD4-B336-E076-CE95B32A3926}"/>
              </a:ext>
            </a:extLst>
          </p:cNvPr>
          <p:cNvSpPr>
            <a:spLocks noGrp="1"/>
          </p:cNvSpPr>
          <p:nvPr>
            <p:ph type="title"/>
          </p:nvPr>
        </p:nvSpPr>
        <p:spPr>
          <a:xfrm>
            <a:off x="838200" y="468113"/>
            <a:ext cx="4631033" cy="1383109"/>
          </a:xfrm>
        </p:spPr>
        <p:txBody>
          <a:bodyPr anchor="b">
            <a:normAutofit/>
          </a:bodyPr>
          <a:lstStyle/>
          <a:p>
            <a:r>
              <a:rPr lang="en-US" sz="3800">
                <a:solidFill>
                  <a:schemeClr val="bg1"/>
                </a:solidFill>
              </a:rPr>
              <a:t>Dataset Overview</a:t>
            </a:r>
          </a:p>
        </p:txBody>
      </p:sp>
      <p:cxnSp>
        <p:nvCxnSpPr>
          <p:cNvPr id="45" name="Straight Connector 44">
            <a:extLst>
              <a:ext uri="{FF2B5EF4-FFF2-40B4-BE49-F238E27FC236}">
                <a16:creationId xmlns:a16="http://schemas.microsoft.com/office/drawing/2014/main" id="{DAE05351-315A-4BA9-A90A-FE5C949522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851222"/>
            <a:ext cx="54482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9E6F30E-6255-B38E-3BDC-7BAC0CC1580C}"/>
              </a:ext>
            </a:extLst>
          </p:cNvPr>
          <p:cNvSpPr>
            <a:spLocks noGrp="1"/>
          </p:cNvSpPr>
          <p:nvPr>
            <p:ph idx="1"/>
          </p:nvPr>
        </p:nvSpPr>
        <p:spPr>
          <a:xfrm>
            <a:off x="590418" y="2584238"/>
            <a:ext cx="4631033" cy="2577009"/>
          </a:xfrm>
        </p:spPr>
        <p:txBody>
          <a:bodyPr>
            <a:normAutofit/>
          </a:bodyPr>
          <a:lstStyle/>
          <a:p>
            <a:pPr marL="0" indent="0">
              <a:buNone/>
            </a:pPr>
            <a:r>
              <a:rPr lang="en-US" sz="2000">
                <a:solidFill>
                  <a:schemeClr val="bg1"/>
                </a:solidFill>
              </a:rPr>
              <a:t>The dataset consists of 5,875 rows and 22 columns.</a:t>
            </a:r>
          </a:p>
          <a:p>
            <a:r>
              <a:rPr lang="en-US" sz="2000">
                <a:solidFill>
                  <a:schemeClr val="bg1"/>
                </a:solidFill>
              </a:rPr>
              <a:t>Missing Values: The dataset contains no missing values.</a:t>
            </a:r>
          </a:p>
        </p:txBody>
      </p:sp>
      <p:grpSp>
        <p:nvGrpSpPr>
          <p:cNvPr id="47" name="Group 46">
            <a:extLst>
              <a:ext uri="{FF2B5EF4-FFF2-40B4-BE49-F238E27FC236}">
                <a16:creationId xmlns:a16="http://schemas.microsoft.com/office/drawing/2014/main" id="{9D20816A-53A8-414B-9615-2877C10816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74779" y="1850813"/>
            <a:ext cx="4917221" cy="5007187"/>
            <a:chOff x="6833344" y="1502570"/>
            <a:chExt cx="4917221" cy="5007187"/>
          </a:xfrm>
        </p:grpSpPr>
        <p:cxnSp>
          <p:nvCxnSpPr>
            <p:cNvPr id="48" name="Straight Connector 47">
              <a:extLst>
                <a:ext uri="{FF2B5EF4-FFF2-40B4-BE49-F238E27FC236}">
                  <a16:creationId xmlns:a16="http://schemas.microsoft.com/office/drawing/2014/main" id="{49CC84F6-0A3D-42D4-84D1-34E857123F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833344" y="1502570"/>
              <a:ext cx="0" cy="500718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76FD32F-1C07-4AF8-994F-CDC99B5D4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6836570" y="1502570"/>
              <a:ext cx="491399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a:extLst>
              <a:ext uri="{FF2B5EF4-FFF2-40B4-BE49-F238E27FC236}">
                <a16:creationId xmlns:a16="http://schemas.microsoft.com/office/drawing/2014/main" id="{C2827D17-F3C6-08E6-8802-F24BDF096A6B}"/>
              </a:ext>
            </a:extLst>
          </p:cNvPr>
          <p:cNvGraphicFramePr>
            <a:graphicFrameLocks noGrp="1"/>
          </p:cNvGraphicFramePr>
          <p:nvPr>
            <p:extLst>
              <p:ext uri="{D42A27DB-BD31-4B8C-83A1-F6EECF244321}">
                <p14:modId xmlns:p14="http://schemas.microsoft.com/office/powerpoint/2010/main" val="1552523585"/>
              </p:ext>
            </p:extLst>
          </p:nvPr>
        </p:nvGraphicFramePr>
        <p:xfrm>
          <a:off x="6915646" y="654843"/>
          <a:ext cx="4685936" cy="5698342"/>
        </p:xfrm>
        <a:graphic>
          <a:graphicData uri="http://schemas.openxmlformats.org/drawingml/2006/table">
            <a:tbl>
              <a:tblPr>
                <a:tableStyleId>{3C2FFA5D-87B4-456A-9821-1D502468CF0F}</a:tableStyleId>
              </a:tblPr>
              <a:tblGrid>
                <a:gridCol w="2814352">
                  <a:extLst>
                    <a:ext uri="{9D8B030D-6E8A-4147-A177-3AD203B41FA5}">
                      <a16:colId xmlns:a16="http://schemas.microsoft.com/office/drawing/2014/main" val="2191626690"/>
                    </a:ext>
                  </a:extLst>
                </a:gridCol>
                <a:gridCol w="1871584">
                  <a:extLst>
                    <a:ext uri="{9D8B030D-6E8A-4147-A177-3AD203B41FA5}">
                      <a16:colId xmlns:a16="http://schemas.microsoft.com/office/drawing/2014/main" val="3541490121"/>
                    </a:ext>
                  </a:extLst>
                </a:gridCol>
              </a:tblGrid>
              <a:tr h="247754">
                <a:tc>
                  <a:txBody>
                    <a:bodyPr/>
                    <a:lstStyle/>
                    <a:p>
                      <a:pPr algn="ctr"/>
                      <a:r>
                        <a:rPr lang="en-US" sz="1200">
                          <a:effectLst/>
                        </a:rPr>
                        <a:t>Column</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Data Type</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001854"/>
                  </a:ext>
                </a:extLst>
              </a:tr>
              <a:tr h="247754">
                <a:tc>
                  <a:txBody>
                    <a:bodyPr/>
                    <a:lstStyle/>
                    <a:p>
                      <a:pPr algn="ctr"/>
                      <a:r>
                        <a:rPr lang="en-US" sz="1200">
                          <a:effectLst/>
                        </a:rPr>
                        <a:t>subject#</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Integer</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6566906"/>
                  </a:ext>
                </a:extLst>
              </a:tr>
              <a:tr h="247754">
                <a:tc>
                  <a:txBody>
                    <a:bodyPr/>
                    <a:lstStyle/>
                    <a:p>
                      <a:pPr algn="ctr"/>
                      <a:r>
                        <a:rPr lang="en-US" sz="1200">
                          <a:effectLst/>
                        </a:rPr>
                        <a:t>age</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Integer</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6190896"/>
                  </a:ext>
                </a:extLst>
              </a:tr>
              <a:tr h="247754">
                <a:tc>
                  <a:txBody>
                    <a:bodyPr/>
                    <a:lstStyle/>
                    <a:p>
                      <a:pPr algn="ctr"/>
                      <a:r>
                        <a:rPr lang="en-US" sz="1200">
                          <a:effectLst/>
                        </a:rPr>
                        <a:t>sex</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Integer</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0828711"/>
                  </a:ext>
                </a:extLst>
              </a:tr>
              <a:tr h="247754">
                <a:tc>
                  <a:txBody>
                    <a:bodyPr/>
                    <a:lstStyle/>
                    <a:p>
                      <a:pPr algn="ctr"/>
                      <a:r>
                        <a:rPr lang="en-US" sz="1200">
                          <a:effectLst/>
                        </a:rPr>
                        <a:t>test_time</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Float</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49884463"/>
                  </a:ext>
                </a:extLst>
              </a:tr>
              <a:tr h="247754">
                <a:tc>
                  <a:txBody>
                    <a:bodyPr/>
                    <a:lstStyle/>
                    <a:p>
                      <a:pPr algn="ctr"/>
                      <a:r>
                        <a:rPr lang="en-US" sz="1200">
                          <a:effectLst/>
                        </a:rPr>
                        <a:t>motor_UPDRS</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Float</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2871344"/>
                  </a:ext>
                </a:extLst>
              </a:tr>
              <a:tr h="247754">
                <a:tc>
                  <a:txBody>
                    <a:bodyPr/>
                    <a:lstStyle/>
                    <a:p>
                      <a:pPr algn="ctr"/>
                      <a:r>
                        <a:rPr lang="en-US" sz="1200">
                          <a:effectLst/>
                        </a:rPr>
                        <a:t>total_UPDRS</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Float</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7314706"/>
                  </a:ext>
                </a:extLst>
              </a:tr>
              <a:tr h="247754">
                <a:tc>
                  <a:txBody>
                    <a:bodyPr/>
                    <a:lstStyle/>
                    <a:p>
                      <a:pPr algn="ctr"/>
                      <a:r>
                        <a:rPr lang="en-US" sz="1200">
                          <a:effectLst/>
                        </a:rPr>
                        <a:t>Jitter(%)</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Float</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7111950"/>
                  </a:ext>
                </a:extLst>
              </a:tr>
              <a:tr h="247754">
                <a:tc>
                  <a:txBody>
                    <a:bodyPr/>
                    <a:lstStyle/>
                    <a:p>
                      <a:pPr algn="ctr"/>
                      <a:r>
                        <a:rPr lang="en-US" sz="1200">
                          <a:effectLst/>
                        </a:rPr>
                        <a:t>Jitter(Abs)</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Float</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47694500"/>
                  </a:ext>
                </a:extLst>
              </a:tr>
              <a:tr h="247754">
                <a:tc>
                  <a:txBody>
                    <a:bodyPr/>
                    <a:lstStyle/>
                    <a:p>
                      <a:pPr algn="ctr"/>
                      <a:r>
                        <a:rPr lang="en-US" sz="1200">
                          <a:effectLst/>
                        </a:rPr>
                        <a:t>Jitter:RAP</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Float</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9871701"/>
                  </a:ext>
                </a:extLst>
              </a:tr>
              <a:tr h="247754">
                <a:tc>
                  <a:txBody>
                    <a:bodyPr/>
                    <a:lstStyle/>
                    <a:p>
                      <a:pPr algn="ctr"/>
                      <a:r>
                        <a:rPr lang="en-US" sz="1200">
                          <a:effectLst/>
                        </a:rPr>
                        <a:t>Jitter:PPQ5</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Float</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9269901"/>
                  </a:ext>
                </a:extLst>
              </a:tr>
              <a:tr h="247754">
                <a:tc>
                  <a:txBody>
                    <a:bodyPr/>
                    <a:lstStyle/>
                    <a:p>
                      <a:pPr algn="ctr"/>
                      <a:r>
                        <a:rPr lang="en-US" sz="1200">
                          <a:effectLst/>
                        </a:rPr>
                        <a:t>Jitter:DDP</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Float</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9648539"/>
                  </a:ext>
                </a:extLst>
              </a:tr>
              <a:tr h="247754">
                <a:tc>
                  <a:txBody>
                    <a:bodyPr/>
                    <a:lstStyle/>
                    <a:p>
                      <a:pPr algn="ctr"/>
                      <a:r>
                        <a:rPr lang="en-US" sz="1200">
                          <a:effectLst/>
                        </a:rPr>
                        <a:t>Shimmer</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Float</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5015355"/>
                  </a:ext>
                </a:extLst>
              </a:tr>
              <a:tr h="247754">
                <a:tc>
                  <a:txBody>
                    <a:bodyPr/>
                    <a:lstStyle/>
                    <a:p>
                      <a:pPr algn="ctr"/>
                      <a:r>
                        <a:rPr lang="en-US" sz="1200">
                          <a:effectLst/>
                        </a:rPr>
                        <a:t>Shimmer(dB)</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Float</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2882450"/>
                  </a:ext>
                </a:extLst>
              </a:tr>
              <a:tr h="247754">
                <a:tc>
                  <a:txBody>
                    <a:bodyPr/>
                    <a:lstStyle/>
                    <a:p>
                      <a:pPr algn="ctr"/>
                      <a:r>
                        <a:rPr lang="en-US" sz="1200">
                          <a:effectLst/>
                        </a:rPr>
                        <a:t>Shimmer:APQ3</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Float</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3778761"/>
                  </a:ext>
                </a:extLst>
              </a:tr>
              <a:tr h="247754">
                <a:tc>
                  <a:txBody>
                    <a:bodyPr/>
                    <a:lstStyle/>
                    <a:p>
                      <a:pPr algn="ctr"/>
                      <a:r>
                        <a:rPr lang="en-US" sz="1200">
                          <a:effectLst/>
                        </a:rPr>
                        <a:t>Shimmer:APQ5</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Float</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6028097"/>
                  </a:ext>
                </a:extLst>
              </a:tr>
              <a:tr h="247754">
                <a:tc>
                  <a:txBody>
                    <a:bodyPr/>
                    <a:lstStyle/>
                    <a:p>
                      <a:pPr algn="ctr"/>
                      <a:r>
                        <a:rPr lang="en-US" sz="1200">
                          <a:effectLst/>
                        </a:rPr>
                        <a:t>Shimmer:APQ11</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Float</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0421540"/>
                  </a:ext>
                </a:extLst>
              </a:tr>
              <a:tr h="247754">
                <a:tc>
                  <a:txBody>
                    <a:bodyPr/>
                    <a:lstStyle/>
                    <a:p>
                      <a:pPr algn="ctr"/>
                      <a:r>
                        <a:rPr lang="en-US" sz="1200">
                          <a:effectLst/>
                        </a:rPr>
                        <a:t>Shimmer:DDA</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Float</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1398591"/>
                  </a:ext>
                </a:extLst>
              </a:tr>
              <a:tr h="247754">
                <a:tc>
                  <a:txBody>
                    <a:bodyPr/>
                    <a:lstStyle/>
                    <a:p>
                      <a:pPr algn="ctr"/>
                      <a:r>
                        <a:rPr lang="en-US" sz="1200">
                          <a:effectLst/>
                        </a:rPr>
                        <a:t>NHR</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Float</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3358533"/>
                  </a:ext>
                </a:extLst>
              </a:tr>
              <a:tr h="247754">
                <a:tc>
                  <a:txBody>
                    <a:bodyPr/>
                    <a:lstStyle/>
                    <a:p>
                      <a:pPr algn="ctr"/>
                      <a:r>
                        <a:rPr lang="en-US" sz="1200">
                          <a:effectLst/>
                        </a:rPr>
                        <a:t>HNR</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Float</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5408660"/>
                  </a:ext>
                </a:extLst>
              </a:tr>
              <a:tr h="247754">
                <a:tc>
                  <a:txBody>
                    <a:bodyPr/>
                    <a:lstStyle/>
                    <a:p>
                      <a:pPr algn="ctr"/>
                      <a:r>
                        <a:rPr lang="en-US" sz="1200">
                          <a:effectLst/>
                        </a:rPr>
                        <a:t>RPDE</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Float</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7494452"/>
                  </a:ext>
                </a:extLst>
              </a:tr>
              <a:tr h="247754">
                <a:tc>
                  <a:txBody>
                    <a:bodyPr/>
                    <a:lstStyle/>
                    <a:p>
                      <a:pPr algn="ctr"/>
                      <a:r>
                        <a:rPr lang="en-US" sz="1200">
                          <a:effectLst/>
                        </a:rPr>
                        <a:t>DFA</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effectLst/>
                        </a:rPr>
                        <a:t>Float</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8997894"/>
                  </a:ext>
                </a:extLst>
              </a:tr>
              <a:tr h="247754">
                <a:tc>
                  <a:txBody>
                    <a:bodyPr/>
                    <a:lstStyle/>
                    <a:p>
                      <a:pPr algn="ctr"/>
                      <a:r>
                        <a:rPr lang="en-US" sz="1200">
                          <a:effectLst/>
                        </a:rPr>
                        <a:t>PPE</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effectLst/>
                        </a:rPr>
                        <a:t>Float</a:t>
                      </a:r>
                    </a:p>
                  </a:txBody>
                  <a:tcPr marL="20607" marR="20607" marT="10304" marB="10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6003144"/>
                  </a:ext>
                </a:extLst>
              </a:tr>
            </a:tbl>
          </a:graphicData>
        </a:graphic>
      </p:graphicFrame>
    </p:spTree>
    <p:extLst>
      <p:ext uri="{BB962C8B-B14F-4D97-AF65-F5344CB8AC3E}">
        <p14:creationId xmlns:p14="http://schemas.microsoft.com/office/powerpoint/2010/main" val="2296182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5FA909-3F24-448C-A8BC-7CF77F62F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C35DA6-7DEB-D375-4B13-CEAD181BFEAC}"/>
              </a:ext>
            </a:extLst>
          </p:cNvPr>
          <p:cNvSpPr>
            <a:spLocks noGrp="1"/>
          </p:cNvSpPr>
          <p:nvPr>
            <p:ph type="title"/>
          </p:nvPr>
        </p:nvSpPr>
        <p:spPr>
          <a:xfrm>
            <a:off x="838200" y="1641752"/>
            <a:ext cx="6140449" cy="1323439"/>
          </a:xfrm>
        </p:spPr>
        <p:txBody>
          <a:bodyPr anchor="t">
            <a:normAutofit/>
          </a:bodyPr>
          <a:lstStyle/>
          <a:p>
            <a:r>
              <a:rPr lang="en-US" sz="4000">
                <a:solidFill>
                  <a:schemeClr val="bg1"/>
                </a:solidFill>
              </a:rPr>
              <a:t>Exploratory Data Analysis (EDA) Highlights</a:t>
            </a:r>
          </a:p>
        </p:txBody>
      </p:sp>
      <p:pic>
        <p:nvPicPr>
          <p:cNvPr id="6" name="Content Placeholder 5" descr="A diagram of scatter plot of components&#10;&#10;Description automatically generated">
            <a:extLst>
              <a:ext uri="{FF2B5EF4-FFF2-40B4-BE49-F238E27FC236}">
                <a16:creationId xmlns:a16="http://schemas.microsoft.com/office/drawing/2014/main" id="{FB0C71A6-DA28-05BD-08C2-3B80E0F9D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6071" y="3274423"/>
            <a:ext cx="4244708" cy="2606266"/>
          </a:xfrm>
        </p:spPr>
      </p:pic>
      <p:pic>
        <p:nvPicPr>
          <p:cNvPr id="5" name="Picture 4" descr="A picture of an electromagnetic radiation">
            <a:extLst>
              <a:ext uri="{FF2B5EF4-FFF2-40B4-BE49-F238E27FC236}">
                <a16:creationId xmlns:a16="http://schemas.microsoft.com/office/drawing/2014/main" id="{00DB7294-7B3A-C9FA-6B93-B6B53D3A8F91}"/>
              </a:ext>
            </a:extLst>
          </p:cNvPr>
          <p:cNvPicPr>
            <a:picLocks noChangeAspect="1"/>
          </p:cNvPicPr>
          <p:nvPr/>
        </p:nvPicPr>
        <p:blipFill rotWithShape="1">
          <a:blip r:embed="rId3"/>
          <a:srcRect l="28359" r="27249" b="2"/>
          <a:stretch/>
        </p:blipFill>
        <p:spPr>
          <a:xfrm>
            <a:off x="7668829" y="-1"/>
            <a:ext cx="4543953" cy="6858002"/>
          </a:xfrm>
          <a:custGeom>
            <a:avLst/>
            <a:gdLst/>
            <a:ahLst/>
            <a:cxnLst/>
            <a:rect l="l" t="t" r="r" b="b"/>
            <a:pathLst>
              <a:path w="4543953" h="6858002">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332842" y="2836172"/>
                </a:moveTo>
                <a:lnTo>
                  <a:pt x="332842" y="2836173"/>
                </a:lnTo>
                <a:cubicBezTo>
                  <a:pt x="336914" y="2839983"/>
                  <a:pt x="340200" y="2844317"/>
                  <a:pt x="341533" y="2848794"/>
                </a:cubicBezTo>
                <a:cubicBezTo>
                  <a:pt x="348200" y="2870416"/>
                  <a:pt x="356392" y="2892181"/>
                  <a:pt x="361441" y="2914328"/>
                </a:cubicBezTo>
                <a:lnTo>
                  <a:pt x="366072" y="2947863"/>
                </a:lnTo>
                <a:lnTo>
                  <a:pt x="362488" y="2982148"/>
                </a:lnTo>
                <a:cubicBezTo>
                  <a:pt x="354392" y="3014153"/>
                  <a:pt x="350582" y="3045777"/>
                  <a:pt x="350796" y="3077401"/>
                </a:cubicBezTo>
                <a:lnTo>
                  <a:pt x="350796" y="3077402"/>
                </a:ln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0733" y="3680164"/>
                </a:lnTo>
                <a:lnTo>
                  <a:pt x="404781" y="3734838"/>
                </a:lnTo>
                <a:lnTo>
                  <a:pt x="404399" y="3754652"/>
                </a:lnTo>
                <a:cubicBezTo>
                  <a:pt x="398399" y="3767130"/>
                  <a:pt x="396447" y="3778655"/>
                  <a:pt x="398042" y="3789776"/>
                </a:cubicBezTo>
                <a:lnTo>
                  <a:pt x="398042" y="3789776"/>
                </a:ln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lnTo>
                  <a:pt x="386040" y="3962160"/>
                </a:lnTo>
                <a:cubicBezTo>
                  <a:pt x="383778" y="3988593"/>
                  <a:pt x="389446" y="4015835"/>
                  <a:pt x="401733" y="4043840"/>
                </a:cubicBezTo>
                <a:lnTo>
                  <a:pt x="416855" y="4103826"/>
                </a:lnTo>
                <a:lnTo>
                  <a:pt x="414887" y="4134256"/>
                </a:lnTo>
                <a:cubicBezTo>
                  <a:pt x="413045" y="4144498"/>
                  <a:pt x="409973" y="4154857"/>
                  <a:pt x="405543" y="4165383"/>
                </a:cubicBezTo>
                <a:cubicBezTo>
                  <a:pt x="402114" y="4173480"/>
                  <a:pt x="401543" y="4182767"/>
                  <a:pt x="401638" y="4192387"/>
                </a:cubicBezTo>
                <a:lnTo>
                  <a:pt x="401638" y="4192388"/>
                </a:lnTo>
                <a:lnTo>
                  <a:pt x="401638" y="4192388"/>
                </a:lnTo>
                <a:lnTo>
                  <a:pt x="401733" y="4221391"/>
                </a:lnTo>
                <a:lnTo>
                  <a:pt x="396017" y="4253014"/>
                </a:lnTo>
                <a:cubicBezTo>
                  <a:pt x="383824" y="4277401"/>
                  <a:pt x="368204" y="4300070"/>
                  <a:pt x="356201" y="4324645"/>
                </a:cubicBezTo>
                <a:cubicBezTo>
                  <a:pt x="350487" y="4336457"/>
                  <a:pt x="347439" y="4350554"/>
                  <a:pt x="347247" y="4363890"/>
                </a:cubicBezTo>
                <a:lnTo>
                  <a:pt x="347247" y="4363891"/>
                </a:ln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395828" y="4846490"/>
                  <a:pt x="384397" y="4866958"/>
                  <a:pt x="382691" y="4889275"/>
                </a:cubicBezTo>
                <a:lnTo>
                  <a:pt x="382691" y="4889275"/>
                </a:lnTo>
                <a:lnTo>
                  <a:pt x="382691" y="4889276"/>
                </a:lnTo>
                <a:cubicBezTo>
                  <a:pt x="382122" y="4896714"/>
                  <a:pt x="382634" y="4904358"/>
                  <a:pt x="384396" y="4912169"/>
                </a:cubicBezTo>
                <a:lnTo>
                  <a:pt x="385799" y="4933805"/>
                </a:lnTo>
                <a:lnTo>
                  <a:pt x="381039" y="4952673"/>
                </a:lnTo>
                <a:cubicBezTo>
                  <a:pt x="376253" y="4964604"/>
                  <a:pt x="368680" y="4975511"/>
                  <a:pt x="360964" y="4987037"/>
                </a:cubicBezTo>
                <a:cubicBezTo>
                  <a:pt x="349725" y="5003801"/>
                  <a:pt x="335627" y="5022852"/>
                  <a:pt x="334485" y="5041521"/>
                </a:cubicBezTo>
                <a:cubicBezTo>
                  <a:pt x="332628" y="5073241"/>
                  <a:pt x="310088" y="5101639"/>
                  <a:pt x="308337" y="5133224"/>
                </a:cubicBezTo>
                <a:lnTo>
                  <a:pt x="308337" y="5133225"/>
                </a:lnTo>
                <a:lnTo>
                  <a:pt x="308337" y="5133225"/>
                </a:lnTo>
                <a:lnTo>
                  <a:pt x="315052" y="5166114"/>
                </a:lnTo>
                <a:lnTo>
                  <a:pt x="314362" y="5172090"/>
                </a:lnTo>
                <a:cubicBezTo>
                  <a:pt x="313481" y="5174400"/>
                  <a:pt x="312290" y="5176876"/>
                  <a:pt x="311814" y="5179067"/>
                </a:cubicBezTo>
                <a:lnTo>
                  <a:pt x="311814" y="5179068"/>
                </a:lnTo>
                <a:lnTo>
                  <a:pt x="311814" y="5179068"/>
                </a:lnTo>
                <a:cubicBezTo>
                  <a:pt x="304574" y="5214122"/>
                  <a:pt x="311624" y="5247079"/>
                  <a:pt x="335437" y="5272797"/>
                </a:cubicBezTo>
                <a:cubicBezTo>
                  <a:pt x="350964" y="5289657"/>
                  <a:pt x="359489" y="5307422"/>
                  <a:pt x="362870" y="5326163"/>
                </a:cubicBez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5103" y="5507668"/>
                </a:lnTo>
                <a:cubicBezTo>
                  <a:pt x="335056" y="5516503"/>
                  <a:pt x="337532" y="5524837"/>
                  <a:pt x="345723" y="5531694"/>
                </a:cubicBez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cubicBezTo>
                  <a:pt x="164171" y="5900323"/>
                  <a:pt x="156361" y="5918042"/>
                  <a:pt x="154075" y="5935949"/>
                </a:cubicBezTo>
                <a:lnTo>
                  <a:pt x="154075" y="5935950"/>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62457" y="6361540"/>
                </a:lnTo>
                <a:lnTo>
                  <a:pt x="162684" y="6365557"/>
                </a:lnTo>
                <a:lnTo>
                  <a:pt x="163946" y="6387910"/>
                </a:lnTo>
                <a:lnTo>
                  <a:pt x="166047" y="6392243"/>
                </a:lnTo>
                <a:lnTo>
                  <a:pt x="173364" y="6407333"/>
                </a:lnTo>
                <a:lnTo>
                  <a:pt x="173364" y="6407332"/>
                </a:lnTo>
                <a:lnTo>
                  <a:pt x="166047" y="6392243"/>
                </a:lnTo>
                <a:lnTo>
                  <a:pt x="163946" y="6387910"/>
                </a:lnTo>
                <a:lnTo>
                  <a:pt x="162684" y="6365557"/>
                </a:lnTo>
                <a:lnTo>
                  <a:pt x="162457" y="6361540"/>
                </a:lnTo>
                <a:lnTo>
                  <a:pt x="179794" y="6228757"/>
                </a:lnTo>
                <a:cubicBezTo>
                  <a:pt x="184556" y="6200945"/>
                  <a:pt x="196176" y="6175798"/>
                  <a:pt x="218465" y="6155603"/>
                </a:cubicBezTo>
                <a:cubicBezTo>
                  <a:pt x="229325" y="6145793"/>
                  <a:pt x="234135" y="6139745"/>
                  <a:pt x="234064" y="6133315"/>
                </a:cubicBezTo>
                <a:lnTo>
                  <a:pt x="234064" y="6133315"/>
                </a:ln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60957" y="5909351"/>
                </a:lnTo>
                <a:cubicBezTo>
                  <a:pt x="164171" y="5900611"/>
                  <a:pt x="168076" y="5892038"/>
                  <a:pt x="171981" y="5883752"/>
                </a:cubicBez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lnTo>
                  <a:pt x="355869" y="5547578"/>
                </a:lnTo>
                <a:cubicBezTo>
                  <a:pt x="355964" y="5542649"/>
                  <a:pt x="352773" y="5537600"/>
                  <a:pt x="345723" y="5531693"/>
                </a:cubicBezTo>
                <a:cubicBezTo>
                  <a:pt x="341628" y="5528265"/>
                  <a:pt x="338961" y="5524467"/>
                  <a:pt x="337324" y="5520422"/>
                </a:cubicBez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4317" y="5355014"/>
                </a:lnTo>
                <a:cubicBezTo>
                  <a:pt x="366264" y="5325412"/>
                  <a:pt x="358727" y="5298086"/>
                  <a:pt x="335437" y="5272796"/>
                </a:cubicBezTo>
                <a:cubicBezTo>
                  <a:pt x="323531" y="5259937"/>
                  <a:pt x="315815" y="5245269"/>
                  <a:pt x="311981" y="5229433"/>
                </a:cubicBezTo>
                <a:lnTo>
                  <a:pt x="311814" y="5179068"/>
                </a:lnTo>
                <a:lnTo>
                  <a:pt x="314362" y="5172091"/>
                </a:lnTo>
                <a:cubicBezTo>
                  <a:pt x="315243" y="5169781"/>
                  <a:pt x="315814" y="5167638"/>
                  <a:pt x="315052" y="5166114"/>
                </a:cubicBezTo>
                <a:lnTo>
                  <a:pt x="315052" y="5166114"/>
                </a:lnTo>
                <a:lnTo>
                  <a:pt x="315052" y="5166113"/>
                </a:lnTo>
                <a:lnTo>
                  <a:pt x="308337" y="5133225"/>
                </a:lnTo>
                <a:lnTo>
                  <a:pt x="315482" y="5102461"/>
                </a:lnTo>
                <a:cubicBezTo>
                  <a:pt x="322817" y="5082339"/>
                  <a:pt x="333247" y="5062669"/>
                  <a:pt x="334485" y="5041522"/>
                </a:cubicBezTo>
                <a:cubicBezTo>
                  <a:pt x="335627" y="5022853"/>
                  <a:pt x="349725" y="5003802"/>
                  <a:pt x="360964" y="4987038"/>
                </a:cubicBezTo>
                <a:cubicBezTo>
                  <a:pt x="372538" y="4969748"/>
                  <a:pt x="383790" y="4953853"/>
                  <a:pt x="385799" y="4933805"/>
                </a:cubicBezTo>
                <a:lnTo>
                  <a:pt x="385799" y="4933805"/>
                </a:lnTo>
                <a:lnTo>
                  <a:pt x="385799" y="4933805"/>
                </a:lnTo>
                <a:cubicBezTo>
                  <a:pt x="386468" y="4927122"/>
                  <a:pt x="386111" y="4919979"/>
                  <a:pt x="384396" y="4912168"/>
                </a:cubicBezTo>
                <a:lnTo>
                  <a:pt x="382691" y="4889275"/>
                </a:lnTo>
                <a:lnTo>
                  <a:pt x="387469" y="4867614"/>
                </a:lnTo>
                <a:cubicBezTo>
                  <a:pt x="392589" y="4853636"/>
                  <a:pt x="401352" y="4840633"/>
                  <a:pt x="412401" y="4828917"/>
                </a:cubicBezTo>
                <a:cubicBezTo>
                  <a:pt x="420784" y="4819964"/>
                  <a:pt x="425356" y="4810581"/>
                  <a:pt x="427237" y="4800484"/>
                </a:cubicBezTo>
                <a:lnTo>
                  <a:pt x="427237" y="4800483"/>
                </a:ln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lnTo>
                  <a:pt x="401733" y="4221391"/>
                </a:lnTo>
                <a:lnTo>
                  <a:pt x="401733" y="4221391"/>
                </a:lnTo>
                <a:lnTo>
                  <a:pt x="401638" y="4192388"/>
                </a:lnTo>
                <a:lnTo>
                  <a:pt x="405543" y="4165384"/>
                </a:lnTo>
                <a:cubicBezTo>
                  <a:pt x="414402" y="4144333"/>
                  <a:pt x="417831" y="4123948"/>
                  <a:pt x="416855" y="4103826"/>
                </a:cubicBez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20"/>
                </a:ln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8"/>
                </a:ln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3"/>
                </a:lnTo>
                <a:lnTo>
                  <a:pt x="366072" y="2947862"/>
                </a:lnTo>
                <a:cubicBezTo>
                  <a:pt x="364965" y="2913982"/>
                  <a:pt x="351534" y="2881226"/>
                  <a:pt x="341533" y="2848793"/>
                </a:cubicBez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16497" y="2426822"/>
                  <a:pt x="410353" y="2444777"/>
                  <a:pt x="409472" y="2463017"/>
                </a:cubicBezTo>
                <a:lnTo>
                  <a:pt x="409472" y="2463018"/>
                </a:lnTo>
                <a:lnTo>
                  <a:pt x="409472" y="2463018"/>
                </a:lnTo>
                <a:cubicBezTo>
                  <a:pt x="408591" y="2481259"/>
                  <a:pt x="412972" y="2499786"/>
                  <a:pt x="418115" y="2518265"/>
                </a:cubicBezTo>
                <a:lnTo>
                  <a:pt x="421759" y="2545007"/>
                </a:lnTo>
                <a:lnTo>
                  <a:pt x="417545" y="2571034"/>
                </a:lnTo>
                <a:cubicBezTo>
                  <a:pt x="405543" y="2612945"/>
                  <a:pt x="372966" y="2640950"/>
                  <a:pt x="344391" y="2668001"/>
                </a:cubicBezTo>
                <a:cubicBezTo>
                  <a:pt x="320006" y="2691054"/>
                  <a:pt x="306290" y="2716963"/>
                  <a:pt x="296001" y="2745348"/>
                </a:cubicBezTo>
                <a:lnTo>
                  <a:pt x="296001" y="2745352"/>
                </a:ln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lnTo>
                  <a:pt x="296001" y="2745352"/>
                </a:ln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cubicBezTo>
                  <a:pt x="415544" y="2509025"/>
                  <a:pt x="413163" y="2499773"/>
                  <a:pt x="411535" y="2490551"/>
                </a:cubicBezTo>
                <a:lnTo>
                  <a:pt x="409472" y="2463018"/>
                </a:lnTo>
                <a:lnTo>
                  <a:pt x="415303" y="2435913"/>
                </a:lnTo>
                <a:cubicBezTo>
                  <a:pt x="418938" y="2426977"/>
                  <a:pt x="424451" y="2418154"/>
                  <a:pt x="432404" y="2409486"/>
                </a:cubicBez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2926" y="1453958"/>
                </a:moveTo>
                <a:lnTo>
                  <a:pt x="798723" y="1459073"/>
                </a:lnTo>
                <a:lnTo>
                  <a:pt x="807941" y="1481572"/>
                </a:lnTo>
                <a:lnTo>
                  <a:pt x="798724" y="1459074"/>
                </a:lnTo>
                <a:lnTo>
                  <a:pt x="798723" y="1459073"/>
                </a:lnTo>
                <a:lnTo>
                  <a:pt x="798723" y="1459073"/>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69105" y="298169"/>
                </a:moveTo>
                <a:lnTo>
                  <a:pt x="783887" y="313533"/>
                </a:ln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lnTo>
                  <a:pt x="783887" y="313533"/>
                </a:lnTo>
                <a:lnTo>
                  <a:pt x="783887" y="313533"/>
                </a:ln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58551" y="228948"/>
                </a:lnTo>
                <a:lnTo>
                  <a:pt x="758551" y="228949"/>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4543953" y="2"/>
                </a:lnTo>
                <a:lnTo>
                  <a:pt x="4543953" y="6858002"/>
                </a:lnTo>
                <a:lnTo>
                  <a:pt x="284400" y="6858002"/>
                </a:lnTo>
                <a:lnTo>
                  <a:pt x="284400" y="6858001"/>
                </a:lnTo>
                <a:lnTo>
                  <a:pt x="284400" y="6858001"/>
                </a:lnTo>
                <a:lnTo>
                  <a:pt x="278237" y="6812064"/>
                </a:lnTo>
                <a:lnTo>
                  <a:pt x="283011" y="6776800"/>
                </a:lnTo>
                <a:cubicBezTo>
                  <a:pt x="286107" y="6765164"/>
                  <a:pt x="290857" y="6753698"/>
                  <a:pt x="297715" y="6742553"/>
                </a:cubicBezTo>
                <a:cubicBezTo>
                  <a:pt x="306003" y="6729219"/>
                  <a:pt x="311147" y="6716169"/>
                  <a:pt x="311551" y="6702977"/>
                </a:cubicBezTo>
                <a:lnTo>
                  <a:pt x="311551" y="6702976"/>
                </a:lnTo>
                <a:lnTo>
                  <a:pt x="311551" y="6702976"/>
                </a:lnTo>
                <a:cubicBezTo>
                  <a:pt x="311956" y="6689783"/>
                  <a:pt x="307622" y="6676448"/>
                  <a:pt x="296953" y="6662541"/>
                </a:cubicBezTo>
                <a:cubicBezTo>
                  <a:pt x="293286" y="6657825"/>
                  <a:pt x="290989" y="6651967"/>
                  <a:pt x="289870" y="6645552"/>
                </a:cubicBezTo>
                <a:lnTo>
                  <a:pt x="289858" y="6625225"/>
                </a:lnTo>
                <a:lnTo>
                  <a:pt x="306480" y="6588626"/>
                </a:lnTo>
                <a:cubicBezTo>
                  <a:pt x="312576" y="6582147"/>
                  <a:pt x="318672" y="6575479"/>
                  <a:pt x="328959" y="6564621"/>
                </a:cubicBezTo>
                <a:lnTo>
                  <a:pt x="328959" y="6564620"/>
                </a:lnTo>
                <a:lnTo>
                  <a:pt x="306480" y="6588625"/>
                </a:lnTo>
                <a:cubicBezTo>
                  <a:pt x="298003" y="6597578"/>
                  <a:pt x="291954" y="6611342"/>
                  <a:pt x="289858" y="6625224"/>
                </a:cubicBezTo>
                <a:lnTo>
                  <a:pt x="289858" y="6625225"/>
                </a:lnTo>
                <a:lnTo>
                  <a:pt x="289858" y="6625225"/>
                </a:lnTo>
                <a:cubicBezTo>
                  <a:pt x="287762" y="6639108"/>
                  <a:pt x="289619" y="6653111"/>
                  <a:pt x="296953" y="6662542"/>
                </a:cubicBezTo>
                <a:cubicBezTo>
                  <a:pt x="302288" y="6669496"/>
                  <a:pt x="306038" y="6676306"/>
                  <a:pt x="308405" y="6683027"/>
                </a:cubicBezTo>
                <a:lnTo>
                  <a:pt x="311551" y="6702976"/>
                </a:lnTo>
                <a:lnTo>
                  <a:pt x="297715" y="6742552"/>
                </a:lnTo>
                <a:cubicBezTo>
                  <a:pt x="283999" y="6764841"/>
                  <a:pt x="278713" y="6788417"/>
                  <a:pt x="278237" y="6812063"/>
                </a:cubicBezTo>
                <a:lnTo>
                  <a:pt x="278237" y="6812064"/>
                </a:lnTo>
                <a:lnTo>
                  <a:pt x="278237" y="6812064"/>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effectLst>
            <a:outerShdw blurRad="381000" dist="152400" dir="10800000" algn="r" rotWithShape="0">
              <a:prstClr val="black">
                <a:alpha val="10000"/>
              </a:prstClr>
            </a:outerShdw>
          </a:effectLst>
        </p:spPr>
      </p:pic>
      <p:grpSp>
        <p:nvGrpSpPr>
          <p:cNvPr id="11" name="Group 10">
            <a:extLst>
              <a:ext uri="{FF2B5EF4-FFF2-40B4-BE49-F238E27FC236}">
                <a16:creationId xmlns:a16="http://schemas.microsoft.com/office/drawing/2014/main" id="{8B60959F-9B69-4520-A16E-EA6BECC747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12" name="Freeform: Shape 11">
              <a:extLst>
                <a:ext uri="{FF2B5EF4-FFF2-40B4-BE49-F238E27FC236}">
                  <a16:creationId xmlns:a16="http://schemas.microsoft.com/office/drawing/2014/main" id="{18D5A6E8-CD1B-4796-ABD1-A6F27F6C0E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7E12F56-F4EE-4535-8677-C11996E241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8" name="Picture 7" descr="A graph with a line and a point&#10;&#10;Description automatically generated with medium confidence">
            <a:extLst>
              <a:ext uri="{FF2B5EF4-FFF2-40B4-BE49-F238E27FC236}">
                <a16:creationId xmlns:a16="http://schemas.microsoft.com/office/drawing/2014/main" id="{2D8BC99D-84C5-29B2-7587-1967970A33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0652" y="3254276"/>
            <a:ext cx="4442845" cy="2705334"/>
          </a:xfrm>
          <a:prstGeom prst="rect">
            <a:avLst/>
          </a:prstGeom>
        </p:spPr>
      </p:pic>
    </p:spTree>
    <p:extLst>
      <p:ext uri="{BB962C8B-B14F-4D97-AF65-F5344CB8AC3E}">
        <p14:creationId xmlns:p14="http://schemas.microsoft.com/office/powerpoint/2010/main" val="4159577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14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4EE0F-089B-213E-F7C3-610D7628D9B9}"/>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Loadings Plot</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numbers and symbols&#10;&#10;Description automatically generated with medium confidence">
            <a:extLst>
              <a:ext uri="{FF2B5EF4-FFF2-40B4-BE49-F238E27FC236}">
                <a16:creationId xmlns:a16="http://schemas.microsoft.com/office/drawing/2014/main" id="{590069CC-5EBD-6AD4-399F-841F11B7A74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663" r="7303" b="-1"/>
          <a:stretch/>
        </p:blipFill>
        <p:spPr>
          <a:xfrm>
            <a:off x="976251" y="942538"/>
            <a:ext cx="7163222" cy="4808332"/>
          </a:xfrm>
          <a:prstGeom prst="rect">
            <a:avLst/>
          </a:prstGeom>
          <a:effectLst/>
        </p:spPr>
      </p:pic>
    </p:spTree>
    <p:extLst>
      <p:ext uri="{BB962C8B-B14F-4D97-AF65-F5344CB8AC3E}">
        <p14:creationId xmlns:p14="http://schemas.microsoft.com/office/powerpoint/2010/main" val="3949980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data chart&#10;&#10;Description automatically generated">
            <a:extLst>
              <a:ext uri="{FF2B5EF4-FFF2-40B4-BE49-F238E27FC236}">
                <a16:creationId xmlns:a16="http://schemas.microsoft.com/office/drawing/2014/main" id="{D0401C93-42DD-4E18-90B9-8C236211F10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746" b="2497"/>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C92E70-D720-E940-953E-F73823185E9E}"/>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r>
              <a:rPr lang="en-US" sz="5200">
                <a:solidFill>
                  <a:schemeClr val="bg1"/>
                </a:solidFill>
              </a:rPr>
              <a:t>Correlation Analysis </a:t>
            </a:r>
          </a:p>
        </p:txBody>
      </p:sp>
    </p:spTree>
    <p:extLst>
      <p:ext uri="{BB962C8B-B14F-4D97-AF65-F5344CB8AC3E}">
        <p14:creationId xmlns:p14="http://schemas.microsoft.com/office/powerpoint/2010/main" val="3061499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43ADC0-470D-84D5-F06D-8F964833C1E4}"/>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Test Time Distribution</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blue bars&#10;&#10;Description automatically generated">
            <a:extLst>
              <a:ext uri="{FF2B5EF4-FFF2-40B4-BE49-F238E27FC236}">
                <a16:creationId xmlns:a16="http://schemas.microsoft.com/office/drawing/2014/main" id="{08CCBA5F-1839-083B-68A8-9C1CB5049A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284" r="-2" b="-2"/>
          <a:stretch/>
        </p:blipFill>
        <p:spPr>
          <a:xfrm>
            <a:off x="976251" y="942538"/>
            <a:ext cx="7163222" cy="4808332"/>
          </a:xfrm>
          <a:prstGeom prst="rect">
            <a:avLst/>
          </a:prstGeom>
          <a:effectLst/>
        </p:spPr>
      </p:pic>
    </p:spTree>
    <p:extLst>
      <p:ext uri="{BB962C8B-B14F-4D97-AF65-F5344CB8AC3E}">
        <p14:creationId xmlns:p14="http://schemas.microsoft.com/office/powerpoint/2010/main" val="3066402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1355</Words>
  <Application>Microsoft Office PowerPoint</Application>
  <PresentationFormat>Widescreen</PresentationFormat>
  <Paragraphs>170</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Söhne</vt:lpstr>
      <vt:lpstr>Office Theme</vt:lpstr>
      <vt:lpstr>Parkinson Disease Progress Measurement using Machine Learning</vt:lpstr>
      <vt:lpstr>Introduction</vt:lpstr>
      <vt:lpstr>Importance</vt:lpstr>
      <vt:lpstr>Aim</vt:lpstr>
      <vt:lpstr>Dataset Overview</vt:lpstr>
      <vt:lpstr>Exploratory Data Analysis (EDA) Highlights</vt:lpstr>
      <vt:lpstr>Loadings Plot</vt:lpstr>
      <vt:lpstr>Correlation Analysis </vt:lpstr>
      <vt:lpstr>Test Time Distribution</vt:lpstr>
      <vt:lpstr>Age &amp; Sex Distribution</vt:lpstr>
      <vt:lpstr>K-means Clustering &amp; Outlier Detection</vt:lpstr>
      <vt:lpstr>Feature Engineering</vt:lpstr>
      <vt:lpstr>Feature Selection</vt:lpstr>
      <vt:lpstr>Random Forest Algorithm</vt:lpstr>
      <vt:lpstr>Linear Regression Algorithm</vt:lpstr>
      <vt:lpstr>Support Vector Regression (SVR) Algorithm</vt:lpstr>
      <vt:lpstr>Comparative Analysis of Models</vt:lpstr>
      <vt:lpstr>Comparative Analysis of Models (Contd.)</vt:lpstr>
      <vt:lpstr>Model Results: Actual vs Predicted Values (Lasso)</vt:lpstr>
      <vt:lpstr>Model Results: Actual vs Predicted Values (Tree Based)</vt:lpstr>
      <vt:lpstr>Model Comparison: Mean Squared Error and R-squared by Feature Importance</vt:lpstr>
      <vt:lpstr>Conclusion</vt:lpstr>
      <vt:lpstr>Limitations &amp; Future Work</vt:lpstr>
      <vt:lpstr>Acknowledgement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Sharma,Varun</dc:creator>
  <cp:lastModifiedBy>Sharma,Varun</cp:lastModifiedBy>
  <cp:revision>28</cp:revision>
  <dcterms:created xsi:type="dcterms:W3CDTF">2023-08-01T19:28:30Z</dcterms:created>
  <dcterms:modified xsi:type="dcterms:W3CDTF">2023-08-28T22:33:19Z</dcterms:modified>
</cp:coreProperties>
</file>